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jpeg" ContentType="image/jpeg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notesSlides/notesSlide3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embeddings/oleObject3.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0"/>
  </p:notesMasterIdLst>
  <p:handoutMasterIdLst>
    <p:handoutMasterId r:id="rId91"/>
  </p:handoutMasterIdLst>
  <p:sldIdLst>
    <p:sldId id="257" r:id="rId2"/>
    <p:sldId id="256" r:id="rId3"/>
    <p:sldId id="391" r:id="rId4"/>
    <p:sldId id="343" r:id="rId5"/>
    <p:sldId id="262" r:id="rId6"/>
    <p:sldId id="335" r:id="rId7"/>
    <p:sldId id="336" r:id="rId8"/>
    <p:sldId id="337" r:id="rId9"/>
    <p:sldId id="338" r:id="rId10"/>
    <p:sldId id="339" r:id="rId11"/>
    <p:sldId id="340" r:id="rId12"/>
    <p:sldId id="341" r:id="rId13"/>
    <p:sldId id="342" r:id="rId14"/>
    <p:sldId id="333" r:id="rId15"/>
    <p:sldId id="370" r:id="rId16"/>
    <p:sldId id="371" r:id="rId17"/>
    <p:sldId id="373" r:id="rId18"/>
    <p:sldId id="386" r:id="rId19"/>
    <p:sldId id="268" r:id="rId20"/>
    <p:sldId id="272" r:id="rId21"/>
    <p:sldId id="273" r:id="rId22"/>
    <p:sldId id="274" r:id="rId23"/>
    <p:sldId id="312" r:id="rId24"/>
    <p:sldId id="309" r:id="rId25"/>
    <p:sldId id="310" r:id="rId26"/>
    <p:sldId id="311" r:id="rId27"/>
    <p:sldId id="313" r:id="rId28"/>
    <p:sldId id="276" r:id="rId29"/>
    <p:sldId id="334" r:id="rId30"/>
    <p:sldId id="388" r:id="rId31"/>
    <p:sldId id="349" r:id="rId32"/>
    <p:sldId id="350" r:id="rId33"/>
    <p:sldId id="351" r:id="rId34"/>
    <p:sldId id="353" r:id="rId35"/>
    <p:sldId id="356" r:id="rId36"/>
    <p:sldId id="357" r:id="rId37"/>
    <p:sldId id="358" r:id="rId38"/>
    <p:sldId id="344" r:id="rId39"/>
    <p:sldId id="345" r:id="rId40"/>
    <p:sldId id="346" r:id="rId41"/>
    <p:sldId id="347" r:id="rId42"/>
    <p:sldId id="295" r:id="rId43"/>
    <p:sldId id="296" r:id="rId44"/>
    <p:sldId id="297" r:id="rId45"/>
    <p:sldId id="387" r:id="rId46"/>
    <p:sldId id="389" r:id="rId47"/>
    <p:sldId id="390" r:id="rId48"/>
    <p:sldId id="307" r:id="rId49"/>
    <p:sldId id="306" r:id="rId50"/>
    <p:sldId id="314" r:id="rId51"/>
    <p:sldId id="315" r:id="rId52"/>
    <p:sldId id="316" r:id="rId53"/>
    <p:sldId id="317" r:id="rId54"/>
    <p:sldId id="318" r:id="rId55"/>
    <p:sldId id="319" r:id="rId56"/>
    <p:sldId id="320" r:id="rId57"/>
    <p:sldId id="321" r:id="rId58"/>
    <p:sldId id="322" r:id="rId59"/>
    <p:sldId id="323" r:id="rId60"/>
    <p:sldId id="324" r:id="rId61"/>
    <p:sldId id="325" r:id="rId62"/>
    <p:sldId id="326" r:id="rId63"/>
    <p:sldId id="327" r:id="rId64"/>
    <p:sldId id="328" r:id="rId65"/>
    <p:sldId id="329" r:id="rId66"/>
    <p:sldId id="330" r:id="rId67"/>
    <p:sldId id="331" r:id="rId68"/>
    <p:sldId id="360" r:id="rId69"/>
    <p:sldId id="361" r:id="rId70"/>
    <p:sldId id="362" r:id="rId71"/>
    <p:sldId id="363" r:id="rId72"/>
    <p:sldId id="364" r:id="rId73"/>
    <p:sldId id="365" r:id="rId74"/>
    <p:sldId id="366" r:id="rId75"/>
    <p:sldId id="367" r:id="rId76"/>
    <p:sldId id="368" r:id="rId77"/>
    <p:sldId id="369" r:id="rId78"/>
    <p:sldId id="376" r:id="rId79"/>
    <p:sldId id="377" r:id="rId80"/>
    <p:sldId id="378" r:id="rId81"/>
    <p:sldId id="379" r:id="rId82"/>
    <p:sldId id="380" r:id="rId83"/>
    <p:sldId id="381" r:id="rId84"/>
    <p:sldId id="382" r:id="rId85"/>
    <p:sldId id="383" r:id="rId86"/>
    <p:sldId id="384" r:id="rId87"/>
    <p:sldId id="385" r:id="rId88"/>
    <p:sldId id="375" r:id="rId8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88" d="100"/>
          <a:sy n="88" d="100"/>
        </p:scale>
        <p:origin x="-1944" y="-12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notesMaster" Target="notesMasters/notesMaster1.xml"/><Relationship Id="rId91" Type="http://schemas.openxmlformats.org/officeDocument/2006/relationships/handoutMaster" Target="handoutMasters/handoutMaster1.xml"/><Relationship Id="rId92" Type="http://schemas.openxmlformats.org/officeDocument/2006/relationships/printerSettings" Target="printerSettings/printerSettings1.bin"/><Relationship Id="rId93" Type="http://schemas.openxmlformats.org/officeDocument/2006/relationships/presProps" Target="presProps.xml"/><Relationship Id="rId94" Type="http://schemas.openxmlformats.org/officeDocument/2006/relationships/viewProps" Target="viewProps.xml"/><Relationship Id="rId95" Type="http://schemas.openxmlformats.org/officeDocument/2006/relationships/theme" Target="theme/theme1.xml"/><Relationship Id="rId96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8E49854-7B3E-694C-B5AB-675F6F76D1A9}" type="doc">
      <dgm:prSet loTypeId="urn:microsoft.com/office/officeart/2005/8/layout/process4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9E26339-9125-F545-8917-B8A2BAD2FC48}">
      <dgm:prSet phldrT="[Text]"/>
      <dgm:spPr>
        <a:solidFill>
          <a:srgbClr val="CCFFCC"/>
        </a:solidFill>
        <a:ln>
          <a:solidFill>
            <a:schemeClr val="tx1"/>
          </a:solidFill>
        </a:ln>
      </dgm:spPr>
      <dgm:t>
        <a:bodyPr/>
        <a:lstStyle/>
        <a:p>
          <a:r>
            <a:rPr lang="en-US" dirty="0" smtClean="0">
              <a:solidFill>
                <a:srgbClr val="000000"/>
              </a:solidFill>
            </a:rPr>
            <a:t>Obtain Object Measurements</a:t>
          </a:r>
          <a:endParaRPr lang="en-US" dirty="0">
            <a:solidFill>
              <a:srgbClr val="000000"/>
            </a:solidFill>
          </a:endParaRPr>
        </a:p>
      </dgm:t>
    </dgm:pt>
    <dgm:pt modelId="{7A9CCFCD-F0B1-C74A-AAF1-22717EF9B3C6}" type="parTrans" cxnId="{3E2E0172-E883-584E-95AE-410C5F196391}">
      <dgm:prSet/>
      <dgm:spPr/>
      <dgm:t>
        <a:bodyPr/>
        <a:lstStyle/>
        <a:p>
          <a:endParaRPr lang="en-US"/>
        </a:p>
      </dgm:t>
    </dgm:pt>
    <dgm:pt modelId="{7CB990C3-7050-4E44-A0A6-32DE7248970C}" type="sibTrans" cxnId="{3E2E0172-E883-584E-95AE-410C5F196391}">
      <dgm:prSet/>
      <dgm:spPr/>
      <dgm:t>
        <a:bodyPr/>
        <a:lstStyle/>
        <a:p>
          <a:endParaRPr lang="en-US"/>
        </a:p>
      </dgm:t>
    </dgm:pt>
    <dgm:pt modelId="{E2F9C360-8A94-8844-809C-E2968762EC77}">
      <dgm:prSet/>
      <dgm:spPr>
        <a:solidFill>
          <a:srgbClr val="FFFFFF"/>
        </a:solidFill>
        <a:ln>
          <a:solidFill>
            <a:srgbClr val="000000"/>
          </a:solidFill>
        </a:ln>
      </dgm:spPr>
      <dgm:t>
        <a:bodyPr/>
        <a:lstStyle/>
        <a:p>
          <a:r>
            <a:rPr lang="en-US" dirty="0" smtClean="0">
              <a:solidFill>
                <a:srgbClr val="000000"/>
              </a:solidFill>
            </a:rPr>
            <a:t>Generate Hypotheses </a:t>
          </a:r>
          <a:endParaRPr lang="en-US" dirty="0">
            <a:solidFill>
              <a:srgbClr val="000000"/>
            </a:solidFill>
          </a:endParaRPr>
        </a:p>
      </dgm:t>
    </dgm:pt>
    <dgm:pt modelId="{C5556571-4065-8044-9B7D-DA21F46E1870}" type="parTrans" cxnId="{D9581304-026C-1B47-8067-A90A72D76F14}">
      <dgm:prSet/>
      <dgm:spPr/>
      <dgm:t>
        <a:bodyPr/>
        <a:lstStyle/>
        <a:p>
          <a:endParaRPr lang="en-US"/>
        </a:p>
      </dgm:t>
    </dgm:pt>
    <dgm:pt modelId="{66EA16EE-391B-F943-813D-F4947B05B283}" type="sibTrans" cxnId="{D9581304-026C-1B47-8067-A90A72D76F14}">
      <dgm:prSet/>
      <dgm:spPr/>
      <dgm:t>
        <a:bodyPr/>
        <a:lstStyle/>
        <a:p>
          <a:endParaRPr lang="en-US"/>
        </a:p>
      </dgm:t>
    </dgm:pt>
    <dgm:pt modelId="{4DEF5D5F-E28C-6A41-BFCD-D4261C47502A}">
      <dgm:prSet/>
      <dgm:spPr>
        <a:solidFill>
          <a:srgbClr val="FFFFFF"/>
        </a:solidFill>
        <a:ln>
          <a:solidFill>
            <a:srgbClr val="000000"/>
          </a:solidFill>
        </a:ln>
      </dgm:spPr>
      <dgm:t>
        <a:bodyPr/>
        <a:lstStyle/>
        <a:p>
          <a:r>
            <a:rPr lang="en-US" dirty="0" smtClean="0">
              <a:solidFill>
                <a:srgbClr val="000000"/>
              </a:solidFill>
            </a:rPr>
            <a:t>Prune Hypotheses</a:t>
          </a:r>
          <a:endParaRPr lang="en-US" dirty="0">
            <a:solidFill>
              <a:srgbClr val="000000"/>
            </a:solidFill>
          </a:endParaRPr>
        </a:p>
      </dgm:t>
    </dgm:pt>
    <dgm:pt modelId="{28469A86-EC68-A148-9227-05FAF46447CC}" type="parTrans" cxnId="{A6E9CB2B-C108-C74A-A263-4009DD620965}">
      <dgm:prSet/>
      <dgm:spPr/>
      <dgm:t>
        <a:bodyPr/>
        <a:lstStyle/>
        <a:p>
          <a:endParaRPr lang="en-US"/>
        </a:p>
      </dgm:t>
    </dgm:pt>
    <dgm:pt modelId="{12677831-9445-1D40-A3EA-2CF8D6986F36}" type="sibTrans" cxnId="{A6E9CB2B-C108-C74A-A263-4009DD620965}">
      <dgm:prSet/>
      <dgm:spPr/>
      <dgm:t>
        <a:bodyPr/>
        <a:lstStyle/>
        <a:p>
          <a:endParaRPr lang="en-US"/>
        </a:p>
      </dgm:t>
    </dgm:pt>
    <dgm:pt modelId="{DA2B1826-2FA7-5045-A791-02B6F0F33864}">
      <dgm:prSet/>
      <dgm:spPr>
        <a:solidFill>
          <a:srgbClr val="FFFFFF"/>
        </a:solidFill>
        <a:ln>
          <a:solidFill>
            <a:srgbClr val="000000"/>
          </a:solidFill>
        </a:ln>
      </dgm:spPr>
      <dgm:t>
        <a:bodyPr/>
        <a:lstStyle/>
        <a:p>
          <a:r>
            <a:rPr lang="en-US" dirty="0" smtClean="0">
              <a:solidFill>
                <a:srgbClr val="000000"/>
              </a:solidFill>
            </a:rPr>
            <a:t>Correlate Hypotheses with Previous Feasible Tracks</a:t>
          </a:r>
          <a:endParaRPr lang="en-US" dirty="0">
            <a:solidFill>
              <a:srgbClr val="000000"/>
            </a:solidFill>
          </a:endParaRPr>
        </a:p>
      </dgm:t>
    </dgm:pt>
    <dgm:pt modelId="{4CF72866-EA39-8747-A7CB-1423FABDF70E}" type="parTrans" cxnId="{ABB5F191-AD7C-6240-B2D4-8678CE92D73A}">
      <dgm:prSet/>
      <dgm:spPr/>
      <dgm:t>
        <a:bodyPr/>
        <a:lstStyle/>
        <a:p>
          <a:endParaRPr lang="en-US"/>
        </a:p>
      </dgm:t>
    </dgm:pt>
    <dgm:pt modelId="{639AD0C3-4CE0-1547-AD95-490E575A9CA2}" type="sibTrans" cxnId="{ABB5F191-AD7C-6240-B2D4-8678CE92D73A}">
      <dgm:prSet/>
      <dgm:spPr/>
      <dgm:t>
        <a:bodyPr/>
        <a:lstStyle/>
        <a:p>
          <a:endParaRPr lang="en-US"/>
        </a:p>
      </dgm:t>
    </dgm:pt>
    <dgm:pt modelId="{279BF39B-FBB4-BA45-8547-734A1369D34D}">
      <dgm:prSet/>
      <dgm:spPr>
        <a:solidFill>
          <a:srgbClr val="FFFFFF"/>
        </a:solidFill>
        <a:ln>
          <a:solidFill>
            <a:srgbClr val="000000"/>
          </a:solidFill>
        </a:ln>
      </dgm:spPr>
      <dgm:t>
        <a:bodyPr/>
        <a:lstStyle/>
        <a:p>
          <a:r>
            <a:rPr lang="en-US" dirty="0" smtClean="0">
              <a:solidFill>
                <a:srgbClr val="000000"/>
              </a:solidFill>
            </a:rPr>
            <a:t>Prune Feasible Tracks</a:t>
          </a:r>
          <a:endParaRPr lang="en-US" dirty="0">
            <a:solidFill>
              <a:srgbClr val="000000"/>
            </a:solidFill>
          </a:endParaRPr>
        </a:p>
      </dgm:t>
    </dgm:pt>
    <dgm:pt modelId="{408A1DA4-9E0E-DF44-94EA-E77B3163F053}" type="parTrans" cxnId="{602BE286-0805-9842-9861-507B7458080C}">
      <dgm:prSet/>
      <dgm:spPr/>
      <dgm:t>
        <a:bodyPr/>
        <a:lstStyle/>
        <a:p>
          <a:endParaRPr lang="en-US"/>
        </a:p>
      </dgm:t>
    </dgm:pt>
    <dgm:pt modelId="{1273C465-46B5-1E4B-AD9C-ECE19EF5C27F}" type="sibTrans" cxnId="{602BE286-0805-9842-9861-507B7458080C}">
      <dgm:prSet/>
      <dgm:spPr/>
      <dgm:t>
        <a:bodyPr/>
        <a:lstStyle/>
        <a:p>
          <a:endParaRPr lang="en-US"/>
        </a:p>
      </dgm:t>
    </dgm:pt>
    <dgm:pt modelId="{B94AD876-A0D7-F048-8565-82AEC2C4D0AB}">
      <dgm:prSet/>
      <dgm:spPr>
        <a:solidFill>
          <a:srgbClr val="FFFFFF"/>
        </a:solidFill>
        <a:ln>
          <a:solidFill>
            <a:srgbClr val="000000"/>
          </a:solidFill>
        </a:ln>
      </dgm:spPr>
      <dgm:t>
        <a:bodyPr/>
        <a:lstStyle/>
        <a:p>
          <a:r>
            <a:rPr lang="en-US" dirty="0" smtClean="0">
              <a:solidFill>
                <a:srgbClr val="000000"/>
              </a:solidFill>
            </a:rPr>
            <a:t>Publish Confirmed Tracks</a:t>
          </a:r>
          <a:endParaRPr lang="en-US" dirty="0">
            <a:solidFill>
              <a:srgbClr val="000000"/>
            </a:solidFill>
          </a:endParaRPr>
        </a:p>
      </dgm:t>
    </dgm:pt>
    <dgm:pt modelId="{DC2C565A-9C52-D94A-81D8-5072C7EDB884}" type="parTrans" cxnId="{D5E0419E-7563-7249-8DCE-BB1DA5DA9B91}">
      <dgm:prSet/>
      <dgm:spPr/>
      <dgm:t>
        <a:bodyPr/>
        <a:lstStyle/>
        <a:p>
          <a:endParaRPr lang="en-US"/>
        </a:p>
      </dgm:t>
    </dgm:pt>
    <dgm:pt modelId="{D80B2766-D705-8C4F-BF12-E8BFD1B1404E}" type="sibTrans" cxnId="{D5E0419E-7563-7249-8DCE-BB1DA5DA9B91}">
      <dgm:prSet/>
      <dgm:spPr/>
      <dgm:t>
        <a:bodyPr/>
        <a:lstStyle/>
        <a:p>
          <a:endParaRPr lang="en-US"/>
        </a:p>
      </dgm:t>
    </dgm:pt>
    <dgm:pt modelId="{8C1B8100-1658-F24C-9DEB-73A131B67EE7}" type="pres">
      <dgm:prSet presAssocID="{B8E49854-7B3E-694C-B5AB-675F6F76D1A9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B851955-06B3-1046-B361-D4679D584284}" type="pres">
      <dgm:prSet presAssocID="{B94AD876-A0D7-F048-8565-82AEC2C4D0AB}" presName="boxAndChildren" presStyleCnt="0"/>
      <dgm:spPr/>
    </dgm:pt>
    <dgm:pt modelId="{093605F2-CFE0-C64D-9084-CFEB9E8076FF}" type="pres">
      <dgm:prSet presAssocID="{B94AD876-A0D7-F048-8565-82AEC2C4D0AB}" presName="parentTextBox" presStyleLbl="node1" presStyleIdx="0" presStyleCnt="6"/>
      <dgm:spPr/>
      <dgm:t>
        <a:bodyPr/>
        <a:lstStyle/>
        <a:p>
          <a:endParaRPr lang="en-US"/>
        </a:p>
      </dgm:t>
    </dgm:pt>
    <dgm:pt modelId="{DD0CA3B4-CDCC-FE49-8A5C-32BAEB6C66C3}" type="pres">
      <dgm:prSet presAssocID="{1273C465-46B5-1E4B-AD9C-ECE19EF5C27F}" presName="sp" presStyleCnt="0"/>
      <dgm:spPr/>
    </dgm:pt>
    <dgm:pt modelId="{64FB7DE5-A52D-B347-9558-79AC4C4B4E6E}" type="pres">
      <dgm:prSet presAssocID="{279BF39B-FBB4-BA45-8547-734A1369D34D}" presName="arrowAndChildren" presStyleCnt="0"/>
      <dgm:spPr/>
    </dgm:pt>
    <dgm:pt modelId="{863C6181-260E-D547-AE01-F9D96751C423}" type="pres">
      <dgm:prSet presAssocID="{279BF39B-FBB4-BA45-8547-734A1369D34D}" presName="parentTextArrow" presStyleLbl="node1" presStyleIdx="1" presStyleCnt="6"/>
      <dgm:spPr/>
      <dgm:t>
        <a:bodyPr/>
        <a:lstStyle/>
        <a:p>
          <a:endParaRPr lang="en-US"/>
        </a:p>
      </dgm:t>
    </dgm:pt>
    <dgm:pt modelId="{E577D1BF-1A94-F346-8B5A-96EEEBF9B381}" type="pres">
      <dgm:prSet presAssocID="{639AD0C3-4CE0-1547-AD95-490E575A9CA2}" presName="sp" presStyleCnt="0"/>
      <dgm:spPr/>
    </dgm:pt>
    <dgm:pt modelId="{D114A6A1-06E9-4D48-A47B-835CCEC7014B}" type="pres">
      <dgm:prSet presAssocID="{DA2B1826-2FA7-5045-A791-02B6F0F33864}" presName="arrowAndChildren" presStyleCnt="0"/>
      <dgm:spPr/>
    </dgm:pt>
    <dgm:pt modelId="{A09F1E75-F6B9-D245-9A49-59CFD1FB726E}" type="pres">
      <dgm:prSet presAssocID="{DA2B1826-2FA7-5045-A791-02B6F0F33864}" presName="parentTextArrow" presStyleLbl="node1" presStyleIdx="2" presStyleCnt="6"/>
      <dgm:spPr/>
      <dgm:t>
        <a:bodyPr/>
        <a:lstStyle/>
        <a:p>
          <a:endParaRPr lang="en-US"/>
        </a:p>
      </dgm:t>
    </dgm:pt>
    <dgm:pt modelId="{D35235CD-26E3-3848-9A8F-947CB8190292}" type="pres">
      <dgm:prSet presAssocID="{12677831-9445-1D40-A3EA-2CF8D6986F36}" presName="sp" presStyleCnt="0"/>
      <dgm:spPr/>
    </dgm:pt>
    <dgm:pt modelId="{84FA1A1E-565B-9B46-89B4-8D5F21447DAB}" type="pres">
      <dgm:prSet presAssocID="{4DEF5D5F-E28C-6A41-BFCD-D4261C47502A}" presName="arrowAndChildren" presStyleCnt="0"/>
      <dgm:spPr/>
    </dgm:pt>
    <dgm:pt modelId="{A4E58538-D323-F641-A027-7E91DC44BEFA}" type="pres">
      <dgm:prSet presAssocID="{4DEF5D5F-E28C-6A41-BFCD-D4261C47502A}" presName="parentTextArrow" presStyleLbl="node1" presStyleIdx="3" presStyleCnt="6"/>
      <dgm:spPr/>
      <dgm:t>
        <a:bodyPr/>
        <a:lstStyle/>
        <a:p>
          <a:endParaRPr lang="en-US"/>
        </a:p>
      </dgm:t>
    </dgm:pt>
    <dgm:pt modelId="{195C0D64-9066-4E42-A252-27946EC4F6F9}" type="pres">
      <dgm:prSet presAssocID="{66EA16EE-391B-F943-813D-F4947B05B283}" presName="sp" presStyleCnt="0"/>
      <dgm:spPr/>
    </dgm:pt>
    <dgm:pt modelId="{942C2291-8835-1B4C-8825-B52AF94AC761}" type="pres">
      <dgm:prSet presAssocID="{E2F9C360-8A94-8844-809C-E2968762EC77}" presName="arrowAndChildren" presStyleCnt="0"/>
      <dgm:spPr/>
    </dgm:pt>
    <dgm:pt modelId="{91902FAA-1B16-F54A-8B43-953A11034D87}" type="pres">
      <dgm:prSet presAssocID="{E2F9C360-8A94-8844-809C-E2968762EC77}" presName="parentTextArrow" presStyleLbl="node1" presStyleIdx="4" presStyleCnt="6"/>
      <dgm:spPr/>
      <dgm:t>
        <a:bodyPr/>
        <a:lstStyle/>
        <a:p>
          <a:endParaRPr lang="en-US"/>
        </a:p>
      </dgm:t>
    </dgm:pt>
    <dgm:pt modelId="{C3212A1B-CD3C-DD4F-A067-FABB8D0E4A0E}" type="pres">
      <dgm:prSet presAssocID="{7CB990C3-7050-4E44-A0A6-32DE7248970C}" presName="sp" presStyleCnt="0"/>
      <dgm:spPr/>
    </dgm:pt>
    <dgm:pt modelId="{D0AE937F-F97C-7647-8F4C-58C673801DBA}" type="pres">
      <dgm:prSet presAssocID="{49E26339-9125-F545-8917-B8A2BAD2FC48}" presName="arrowAndChildren" presStyleCnt="0"/>
      <dgm:spPr/>
    </dgm:pt>
    <dgm:pt modelId="{E026738D-1EFA-AD49-B384-C1351A2F5836}" type="pres">
      <dgm:prSet presAssocID="{49E26339-9125-F545-8917-B8A2BAD2FC48}" presName="parentTextArrow" presStyleLbl="node1" presStyleIdx="5" presStyleCnt="6"/>
      <dgm:spPr/>
      <dgm:t>
        <a:bodyPr/>
        <a:lstStyle/>
        <a:p>
          <a:endParaRPr lang="en-US"/>
        </a:p>
      </dgm:t>
    </dgm:pt>
  </dgm:ptLst>
  <dgm:cxnLst>
    <dgm:cxn modelId="{D9581304-026C-1B47-8067-A90A72D76F14}" srcId="{B8E49854-7B3E-694C-B5AB-675F6F76D1A9}" destId="{E2F9C360-8A94-8844-809C-E2968762EC77}" srcOrd="1" destOrd="0" parTransId="{C5556571-4065-8044-9B7D-DA21F46E1870}" sibTransId="{66EA16EE-391B-F943-813D-F4947B05B283}"/>
    <dgm:cxn modelId="{05444BB2-D802-1F4E-B845-46F1C33916FA}" type="presOf" srcId="{E2F9C360-8A94-8844-809C-E2968762EC77}" destId="{91902FAA-1B16-F54A-8B43-953A11034D87}" srcOrd="0" destOrd="0" presId="urn:microsoft.com/office/officeart/2005/8/layout/process4"/>
    <dgm:cxn modelId="{515BB330-37C3-994D-BF56-06BEBD204BDF}" type="presOf" srcId="{4DEF5D5F-E28C-6A41-BFCD-D4261C47502A}" destId="{A4E58538-D323-F641-A027-7E91DC44BEFA}" srcOrd="0" destOrd="0" presId="urn:microsoft.com/office/officeart/2005/8/layout/process4"/>
    <dgm:cxn modelId="{ABB5F191-AD7C-6240-B2D4-8678CE92D73A}" srcId="{B8E49854-7B3E-694C-B5AB-675F6F76D1A9}" destId="{DA2B1826-2FA7-5045-A791-02B6F0F33864}" srcOrd="3" destOrd="0" parTransId="{4CF72866-EA39-8747-A7CB-1423FABDF70E}" sibTransId="{639AD0C3-4CE0-1547-AD95-490E575A9CA2}"/>
    <dgm:cxn modelId="{7A92A227-180C-224F-BA80-2C2A62BEDADA}" type="presOf" srcId="{B94AD876-A0D7-F048-8565-82AEC2C4D0AB}" destId="{093605F2-CFE0-C64D-9084-CFEB9E8076FF}" srcOrd="0" destOrd="0" presId="urn:microsoft.com/office/officeart/2005/8/layout/process4"/>
    <dgm:cxn modelId="{3E2E0172-E883-584E-95AE-410C5F196391}" srcId="{B8E49854-7B3E-694C-B5AB-675F6F76D1A9}" destId="{49E26339-9125-F545-8917-B8A2BAD2FC48}" srcOrd="0" destOrd="0" parTransId="{7A9CCFCD-F0B1-C74A-AAF1-22717EF9B3C6}" sibTransId="{7CB990C3-7050-4E44-A0A6-32DE7248970C}"/>
    <dgm:cxn modelId="{A6E9CB2B-C108-C74A-A263-4009DD620965}" srcId="{B8E49854-7B3E-694C-B5AB-675F6F76D1A9}" destId="{4DEF5D5F-E28C-6A41-BFCD-D4261C47502A}" srcOrd="2" destOrd="0" parTransId="{28469A86-EC68-A148-9227-05FAF46447CC}" sibTransId="{12677831-9445-1D40-A3EA-2CF8D6986F36}"/>
    <dgm:cxn modelId="{84A35B37-6434-A849-A4E7-A086A41BCDAA}" type="presOf" srcId="{B8E49854-7B3E-694C-B5AB-675F6F76D1A9}" destId="{8C1B8100-1658-F24C-9DEB-73A131B67EE7}" srcOrd="0" destOrd="0" presId="urn:microsoft.com/office/officeart/2005/8/layout/process4"/>
    <dgm:cxn modelId="{602BE286-0805-9842-9861-507B7458080C}" srcId="{B8E49854-7B3E-694C-B5AB-675F6F76D1A9}" destId="{279BF39B-FBB4-BA45-8547-734A1369D34D}" srcOrd="4" destOrd="0" parTransId="{408A1DA4-9E0E-DF44-94EA-E77B3163F053}" sibTransId="{1273C465-46B5-1E4B-AD9C-ECE19EF5C27F}"/>
    <dgm:cxn modelId="{D5E0419E-7563-7249-8DCE-BB1DA5DA9B91}" srcId="{B8E49854-7B3E-694C-B5AB-675F6F76D1A9}" destId="{B94AD876-A0D7-F048-8565-82AEC2C4D0AB}" srcOrd="5" destOrd="0" parTransId="{DC2C565A-9C52-D94A-81D8-5072C7EDB884}" sibTransId="{D80B2766-D705-8C4F-BF12-E8BFD1B1404E}"/>
    <dgm:cxn modelId="{7AC75807-FB24-8143-A7B8-59E42FADBCF3}" type="presOf" srcId="{279BF39B-FBB4-BA45-8547-734A1369D34D}" destId="{863C6181-260E-D547-AE01-F9D96751C423}" srcOrd="0" destOrd="0" presId="urn:microsoft.com/office/officeart/2005/8/layout/process4"/>
    <dgm:cxn modelId="{2C7B69C5-BAA9-3743-974E-E1AD27AB1C38}" type="presOf" srcId="{DA2B1826-2FA7-5045-A791-02B6F0F33864}" destId="{A09F1E75-F6B9-D245-9A49-59CFD1FB726E}" srcOrd="0" destOrd="0" presId="urn:microsoft.com/office/officeart/2005/8/layout/process4"/>
    <dgm:cxn modelId="{1AD23CAE-CA3D-8C47-AAB1-51C1DC341D4E}" type="presOf" srcId="{49E26339-9125-F545-8917-B8A2BAD2FC48}" destId="{E026738D-1EFA-AD49-B384-C1351A2F5836}" srcOrd="0" destOrd="0" presId="urn:microsoft.com/office/officeart/2005/8/layout/process4"/>
    <dgm:cxn modelId="{0BBEC67E-EACF-204F-820F-EC0584A7B5F9}" type="presParOf" srcId="{8C1B8100-1658-F24C-9DEB-73A131B67EE7}" destId="{8B851955-06B3-1046-B361-D4679D584284}" srcOrd="0" destOrd="0" presId="urn:microsoft.com/office/officeart/2005/8/layout/process4"/>
    <dgm:cxn modelId="{6295824F-F6C9-8148-BF52-CEDFDF8EE2A3}" type="presParOf" srcId="{8B851955-06B3-1046-B361-D4679D584284}" destId="{093605F2-CFE0-C64D-9084-CFEB9E8076FF}" srcOrd="0" destOrd="0" presId="urn:microsoft.com/office/officeart/2005/8/layout/process4"/>
    <dgm:cxn modelId="{63242192-589B-0A4C-B390-6326F364BCCD}" type="presParOf" srcId="{8C1B8100-1658-F24C-9DEB-73A131B67EE7}" destId="{DD0CA3B4-CDCC-FE49-8A5C-32BAEB6C66C3}" srcOrd="1" destOrd="0" presId="urn:microsoft.com/office/officeart/2005/8/layout/process4"/>
    <dgm:cxn modelId="{C72A0016-25FA-6B41-AC6B-F80ECB471644}" type="presParOf" srcId="{8C1B8100-1658-F24C-9DEB-73A131B67EE7}" destId="{64FB7DE5-A52D-B347-9558-79AC4C4B4E6E}" srcOrd="2" destOrd="0" presId="urn:microsoft.com/office/officeart/2005/8/layout/process4"/>
    <dgm:cxn modelId="{54E81322-7AE8-A241-86AF-EDCE6A306507}" type="presParOf" srcId="{64FB7DE5-A52D-B347-9558-79AC4C4B4E6E}" destId="{863C6181-260E-D547-AE01-F9D96751C423}" srcOrd="0" destOrd="0" presId="urn:microsoft.com/office/officeart/2005/8/layout/process4"/>
    <dgm:cxn modelId="{3F0C0BA5-23EB-6A47-97DC-7F9561627EEC}" type="presParOf" srcId="{8C1B8100-1658-F24C-9DEB-73A131B67EE7}" destId="{E577D1BF-1A94-F346-8B5A-96EEEBF9B381}" srcOrd="3" destOrd="0" presId="urn:microsoft.com/office/officeart/2005/8/layout/process4"/>
    <dgm:cxn modelId="{73377F70-738D-8540-8D12-41EDC47FBAF9}" type="presParOf" srcId="{8C1B8100-1658-F24C-9DEB-73A131B67EE7}" destId="{D114A6A1-06E9-4D48-A47B-835CCEC7014B}" srcOrd="4" destOrd="0" presId="urn:microsoft.com/office/officeart/2005/8/layout/process4"/>
    <dgm:cxn modelId="{36DA5DD3-66FD-8D4D-A3C9-503D98B4492A}" type="presParOf" srcId="{D114A6A1-06E9-4D48-A47B-835CCEC7014B}" destId="{A09F1E75-F6B9-D245-9A49-59CFD1FB726E}" srcOrd="0" destOrd="0" presId="urn:microsoft.com/office/officeart/2005/8/layout/process4"/>
    <dgm:cxn modelId="{EA99F572-FF05-8E49-91AC-52D4153C0670}" type="presParOf" srcId="{8C1B8100-1658-F24C-9DEB-73A131B67EE7}" destId="{D35235CD-26E3-3848-9A8F-947CB8190292}" srcOrd="5" destOrd="0" presId="urn:microsoft.com/office/officeart/2005/8/layout/process4"/>
    <dgm:cxn modelId="{13009FC7-DB4D-6140-B2C6-28476553B732}" type="presParOf" srcId="{8C1B8100-1658-F24C-9DEB-73A131B67EE7}" destId="{84FA1A1E-565B-9B46-89B4-8D5F21447DAB}" srcOrd="6" destOrd="0" presId="urn:microsoft.com/office/officeart/2005/8/layout/process4"/>
    <dgm:cxn modelId="{9FB8E62B-34F9-9B45-8F11-D36EF5DE941A}" type="presParOf" srcId="{84FA1A1E-565B-9B46-89B4-8D5F21447DAB}" destId="{A4E58538-D323-F641-A027-7E91DC44BEFA}" srcOrd="0" destOrd="0" presId="urn:microsoft.com/office/officeart/2005/8/layout/process4"/>
    <dgm:cxn modelId="{3E572ACC-8D8B-D94C-9AC1-7454E83D8070}" type="presParOf" srcId="{8C1B8100-1658-F24C-9DEB-73A131B67EE7}" destId="{195C0D64-9066-4E42-A252-27946EC4F6F9}" srcOrd="7" destOrd="0" presId="urn:microsoft.com/office/officeart/2005/8/layout/process4"/>
    <dgm:cxn modelId="{45BABE70-94BA-2E46-955F-7C6F92DAA6C0}" type="presParOf" srcId="{8C1B8100-1658-F24C-9DEB-73A131B67EE7}" destId="{942C2291-8835-1B4C-8825-B52AF94AC761}" srcOrd="8" destOrd="0" presId="urn:microsoft.com/office/officeart/2005/8/layout/process4"/>
    <dgm:cxn modelId="{565BC761-4A03-BB4C-9BC0-E48F73E040E3}" type="presParOf" srcId="{942C2291-8835-1B4C-8825-B52AF94AC761}" destId="{91902FAA-1B16-F54A-8B43-953A11034D87}" srcOrd="0" destOrd="0" presId="urn:microsoft.com/office/officeart/2005/8/layout/process4"/>
    <dgm:cxn modelId="{402DC0D1-404F-7741-ADCD-04817673A041}" type="presParOf" srcId="{8C1B8100-1658-F24C-9DEB-73A131B67EE7}" destId="{C3212A1B-CD3C-DD4F-A067-FABB8D0E4A0E}" srcOrd="9" destOrd="0" presId="urn:microsoft.com/office/officeart/2005/8/layout/process4"/>
    <dgm:cxn modelId="{31737939-9428-6448-959B-1A2F9ACEF34F}" type="presParOf" srcId="{8C1B8100-1658-F24C-9DEB-73A131B67EE7}" destId="{D0AE937F-F97C-7647-8F4C-58C673801DBA}" srcOrd="10" destOrd="0" presId="urn:microsoft.com/office/officeart/2005/8/layout/process4"/>
    <dgm:cxn modelId="{253BE75B-D463-CA45-B80B-92020CB3C105}" type="presParOf" srcId="{D0AE937F-F97C-7647-8F4C-58C673801DBA}" destId="{E026738D-1EFA-AD49-B384-C1351A2F5836}" srcOrd="0" destOrd="0" presId="urn:microsoft.com/office/officeart/2005/8/layout/process4"/>
  </dgm:cxnLst>
  <dgm:bg>
    <a:solidFill>
      <a:srgbClr val="FFFFFF"/>
    </a:solidFill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8E49854-7B3E-694C-B5AB-675F6F76D1A9}" type="doc">
      <dgm:prSet loTypeId="urn:microsoft.com/office/officeart/2005/8/layout/process4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9E26339-9125-F545-8917-B8A2BAD2FC48}">
      <dgm:prSet phldrT="[Text]"/>
      <dgm:spPr>
        <a:noFill/>
        <a:ln>
          <a:solidFill>
            <a:schemeClr val="tx1"/>
          </a:solidFill>
        </a:ln>
      </dgm:spPr>
      <dgm:t>
        <a:bodyPr/>
        <a:lstStyle/>
        <a:p>
          <a:r>
            <a:rPr lang="en-US" b="0" dirty="0" smtClean="0">
              <a:solidFill>
                <a:srgbClr val="000000"/>
              </a:solidFill>
            </a:rPr>
            <a:t>Obtain</a:t>
          </a:r>
          <a:r>
            <a:rPr lang="en-US" dirty="0" smtClean="0">
              <a:solidFill>
                <a:srgbClr val="000000"/>
              </a:solidFill>
            </a:rPr>
            <a:t> Object Measurements</a:t>
          </a:r>
          <a:endParaRPr lang="en-US" dirty="0">
            <a:solidFill>
              <a:srgbClr val="000000"/>
            </a:solidFill>
          </a:endParaRPr>
        </a:p>
      </dgm:t>
    </dgm:pt>
    <dgm:pt modelId="{7A9CCFCD-F0B1-C74A-AAF1-22717EF9B3C6}" type="parTrans" cxnId="{3E2E0172-E883-584E-95AE-410C5F196391}">
      <dgm:prSet/>
      <dgm:spPr/>
      <dgm:t>
        <a:bodyPr/>
        <a:lstStyle/>
        <a:p>
          <a:endParaRPr lang="en-US"/>
        </a:p>
      </dgm:t>
    </dgm:pt>
    <dgm:pt modelId="{7CB990C3-7050-4E44-A0A6-32DE7248970C}" type="sibTrans" cxnId="{3E2E0172-E883-584E-95AE-410C5F196391}">
      <dgm:prSet/>
      <dgm:spPr/>
      <dgm:t>
        <a:bodyPr/>
        <a:lstStyle/>
        <a:p>
          <a:endParaRPr lang="en-US"/>
        </a:p>
      </dgm:t>
    </dgm:pt>
    <dgm:pt modelId="{E2F9C360-8A94-8844-809C-E2968762EC77}">
      <dgm:prSet/>
      <dgm:spPr>
        <a:solidFill>
          <a:srgbClr val="CCFFCC"/>
        </a:solidFill>
        <a:ln>
          <a:solidFill>
            <a:srgbClr val="000000"/>
          </a:solidFill>
        </a:ln>
      </dgm:spPr>
      <dgm:t>
        <a:bodyPr/>
        <a:lstStyle/>
        <a:p>
          <a:r>
            <a:rPr lang="en-US" dirty="0" smtClean="0">
              <a:solidFill>
                <a:srgbClr val="000000"/>
              </a:solidFill>
            </a:rPr>
            <a:t>Generate Hypotheses </a:t>
          </a:r>
          <a:endParaRPr lang="en-US" dirty="0">
            <a:solidFill>
              <a:srgbClr val="000000"/>
            </a:solidFill>
          </a:endParaRPr>
        </a:p>
      </dgm:t>
    </dgm:pt>
    <dgm:pt modelId="{C5556571-4065-8044-9B7D-DA21F46E1870}" type="parTrans" cxnId="{D9581304-026C-1B47-8067-A90A72D76F14}">
      <dgm:prSet/>
      <dgm:spPr/>
      <dgm:t>
        <a:bodyPr/>
        <a:lstStyle/>
        <a:p>
          <a:endParaRPr lang="en-US"/>
        </a:p>
      </dgm:t>
    </dgm:pt>
    <dgm:pt modelId="{66EA16EE-391B-F943-813D-F4947B05B283}" type="sibTrans" cxnId="{D9581304-026C-1B47-8067-A90A72D76F14}">
      <dgm:prSet/>
      <dgm:spPr/>
      <dgm:t>
        <a:bodyPr/>
        <a:lstStyle/>
        <a:p>
          <a:endParaRPr lang="en-US"/>
        </a:p>
      </dgm:t>
    </dgm:pt>
    <dgm:pt modelId="{4DEF5D5F-E28C-6A41-BFCD-D4261C47502A}">
      <dgm:prSet/>
      <dgm:spPr>
        <a:solidFill>
          <a:srgbClr val="FFFFFF"/>
        </a:solidFill>
        <a:ln>
          <a:solidFill>
            <a:srgbClr val="000000"/>
          </a:solidFill>
        </a:ln>
      </dgm:spPr>
      <dgm:t>
        <a:bodyPr/>
        <a:lstStyle/>
        <a:p>
          <a:r>
            <a:rPr lang="en-US" dirty="0" smtClean="0">
              <a:solidFill>
                <a:srgbClr val="000000"/>
              </a:solidFill>
            </a:rPr>
            <a:t>Prune Hypotheses</a:t>
          </a:r>
          <a:endParaRPr lang="en-US" dirty="0">
            <a:solidFill>
              <a:srgbClr val="000000"/>
            </a:solidFill>
          </a:endParaRPr>
        </a:p>
      </dgm:t>
    </dgm:pt>
    <dgm:pt modelId="{28469A86-EC68-A148-9227-05FAF46447CC}" type="parTrans" cxnId="{A6E9CB2B-C108-C74A-A263-4009DD620965}">
      <dgm:prSet/>
      <dgm:spPr/>
      <dgm:t>
        <a:bodyPr/>
        <a:lstStyle/>
        <a:p>
          <a:endParaRPr lang="en-US"/>
        </a:p>
      </dgm:t>
    </dgm:pt>
    <dgm:pt modelId="{12677831-9445-1D40-A3EA-2CF8D6986F36}" type="sibTrans" cxnId="{A6E9CB2B-C108-C74A-A263-4009DD620965}">
      <dgm:prSet/>
      <dgm:spPr/>
      <dgm:t>
        <a:bodyPr/>
        <a:lstStyle/>
        <a:p>
          <a:endParaRPr lang="en-US"/>
        </a:p>
      </dgm:t>
    </dgm:pt>
    <dgm:pt modelId="{DA2B1826-2FA7-5045-A791-02B6F0F33864}">
      <dgm:prSet/>
      <dgm:spPr>
        <a:solidFill>
          <a:srgbClr val="FFFFFF"/>
        </a:solidFill>
        <a:ln>
          <a:solidFill>
            <a:srgbClr val="000000"/>
          </a:solidFill>
        </a:ln>
      </dgm:spPr>
      <dgm:t>
        <a:bodyPr/>
        <a:lstStyle/>
        <a:p>
          <a:r>
            <a:rPr lang="en-US" dirty="0" smtClean="0">
              <a:solidFill>
                <a:srgbClr val="000000"/>
              </a:solidFill>
            </a:rPr>
            <a:t>Correlate Hypotheses with Previous Feasible Tracks</a:t>
          </a:r>
          <a:endParaRPr lang="en-US" dirty="0">
            <a:solidFill>
              <a:srgbClr val="000000"/>
            </a:solidFill>
          </a:endParaRPr>
        </a:p>
      </dgm:t>
    </dgm:pt>
    <dgm:pt modelId="{4CF72866-EA39-8747-A7CB-1423FABDF70E}" type="parTrans" cxnId="{ABB5F191-AD7C-6240-B2D4-8678CE92D73A}">
      <dgm:prSet/>
      <dgm:spPr/>
      <dgm:t>
        <a:bodyPr/>
        <a:lstStyle/>
        <a:p>
          <a:endParaRPr lang="en-US"/>
        </a:p>
      </dgm:t>
    </dgm:pt>
    <dgm:pt modelId="{639AD0C3-4CE0-1547-AD95-490E575A9CA2}" type="sibTrans" cxnId="{ABB5F191-AD7C-6240-B2D4-8678CE92D73A}">
      <dgm:prSet/>
      <dgm:spPr/>
      <dgm:t>
        <a:bodyPr/>
        <a:lstStyle/>
        <a:p>
          <a:endParaRPr lang="en-US"/>
        </a:p>
      </dgm:t>
    </dgm:pt>
    <dgm:pt modelId="{279BF39B-FBB4-BA45-8547-734A1369D34D}">
      <dgm:prSet/>
      <dgm:spPr>
        <a:solidFill>
          <a:srgbClr val="FFFFFF"/>
        </a:solidFill>
        <a:ln>
          <a:solidFill>
            <a:srgbClr val="000000"/>
          </a:solidFill>
        </a:ln>
      </dgm:spPr>
      <dgm:t>
        <a:bodyPr/>
        <a:lstStyle/>
        <a:p>
          <a:r>
            <a:rPr lang="en-US" dirty="0" smtClean="0">
              <a:solidFill>
                <a:srgbClr val="000000"/>
              </a:solidFill>
            </a:rPr>
            <a:t>Prune Feasible Tracks</a:t>
          </a:r>
          <a:endParaRPr lang="en-US" dirty="0">
            <a:solidFill>
              <a:srgbClr val="000000"/>
            </a:solidFill>
          </a:endParaRPr>
        </a:p>
      </dgm:t>
    </dgm:pt>
    <dgm:pt modelId="{408A1DA4-9E0E-DF44-94EA-E77B3163F053}" type="parTrans" cxnId="{602BE286-0805-9842-9861-507B7458080C}">
      <dgm:prSet/>
      <dgm:spPr/>
      <dgm:t>
        <a:bodyPr/>
        <a:lstStyle/>
        <a:p>
          <a:endParaRPr lang="en-US"/>
        </a:p>
      </dgm:t>
    </dgm:pt>
    <dgm:pt modelId="{1273C465-46B5-1E4B-AD9C-ECE19EF5C27F}" type="sibTrans" cxnId="{602BE286-0805-9842-9861-507B7458080C}">
      <dgm:prSet/>
      <dgm:spPr/>
      <dgm:t>
        <a:bodyPr/>
        <a:lstStyle/>
        <a:p>
          <a:endParaRPr lang="en-US"/>
        </a:p>
      </dgm:t>
    </dgm:pt>
    <dgm:pt modelId="{B94AD876-A0D7-F048-8565-82AEC2C4D0AB}">
      <dgm:prSet/>
      <dgm:spPr>
        <a:solidFill>
          <a:srgbClr val="FFFFFF"/>
        </a:solidFill>
        <a:ln>
          <a:solidFill>
            <a:srgbClr val="000000"/>
          </a:solidFill>
        </a:ln>
      </dgm:spPr>
      <dgm:t>
        <a:bodyPr/>
        <a:lstStyle/>
        <a:p>
          <a:r>
            <a:rPr lang="en-US" dirty="0" smtClean="0">
              <a:solidFill>
                <a:srgbClr val="000000"/>
              </a:solidFill>
            </a:rPr>
            <a:t>Publish Confirmed Tracks</a:t>
          </a:r>
          <a:endParaRPr lang="en-US" dirty="0">
            <a:solidFill>
              <a:srgbClr val="000000"/>
            </a:solidFill>
          </a:endParaRPr>
        </a:p>
      </dgm:t>
    </dgm:pt>
    <dgm:pt modelId="{DC2C565A-9C52-D94A-81D8-5072C7EDB884}" type="parTrans" cxnId="{D5E0419E-7563-7249-8DCE-BB1DA5DA9B91}">
      <dgm:prSet/>
      <dgm:spPr/>
      <dgm:t>
        <a:bodyPr/>
        <a:lstStyle/>
        <a:p>
          <a:endParaRPr lang="en-US"/>
        </a:p>
      </dgm:t>
    </dgm:pt>
    <dgm:pt modelId="{D80B2766-D705-8C4F-BF12-E8BFD1B1404E}" type="sibTrans" cxnId="{D5E0419E-7563-7249-8DCE-BB1DA5DA9B91}">
      <dgm:prSet/>
      <dgm:spPr/>
      <dgm:t>
        <a:bodyPr/>
        <a:lstStyle/>
        <a:p>
          <a:endParaRPr lang="en-US"/>
        </a:p>
      </dgm:t>
    </dgm:pt>
    <dgm:pt modelId="{8C1B8100-1658-F24C-9DEB-73A131B67EE7}" type="pres">
      <dgm:prSet presAssocID="{B8E49854-7B3E-694C-B5AB-675F6F76D1A9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B851955-06B3-1046-B361-D4679D584284}" type="pres">
      <dgm:prSet presAssocID="{B94AD876-A0D7-F048-8565-82AEC2C4D0AB}" presName="boxAndChildren" presStyleCnt="0"/>
      <dgm:spPr/>
    </dgm:pt>
    <dgm:pt modelId="{093605F2-CFE0-C64D-9084-CFEB9E8076FF}" type="pres">
      <dgm:prSet presAssocID="{B94AD876-A0D7-F048-8565-82AEC2C4D0AB}" presName="parentTextBox" presStyleLbl="node1" presStyleIdx="0" presStyleCnt="6"/>
      <dgm:spPr/>
      <dgm:t>
        <a:bodyPr/>
        <a:lstStyle/>
        <a:p>
          <a:endParaRPr lang="en-US"/>
        </a:p>
      </dgm:t>
    </dgm:pt>
    <dgm:pt modelId="{DD0CA3B4-CDCC-FE49-8A5C-32BAEB6C66C3}" type="pres">
      <dgm:prSet presAssocID="{1273C465-46B5-1E4B-AD9C-ECE19EF5C27F}" presName="sp" presStyleCnt="0"/>
      <dgm:spPr/>
    </dgm:pt>
    <dgm:pt modelId="{64FB7DE5-A52D-B347-9558-79AC4C4B4E6E}" type="pres">
      <dgm:prSet presAssocID="{279BF39B-FBB4-BA45-8547-734A1369D34D}" presName="arrowAndChildren" presStyleCnt="0"/>
      <dgm:spPr/>
    </dgm:pt>
    <dgm:pt modelId="{863C6181-260E-D547-AE01-F9D96751C423}" type="pres">
      <dgm:prSet presAssocID="{279BF39B-FBB4-BA45-8547-734A1369D34D}" presName="parentTextArrow" presStyleLbl="node1" presStyleIdx="1" presStyleCnt="6"/>
      <dgm:spPr/>
      <dgm:t>
        <a:bodyPr/>
        <a:lstStyle/>
        <a:p>
          <a:endParaRPr lang="en-US"/>
        </a:p>
      </dgm:t>
    </dgm:pt>
    <dgm:pt modelId="{E577D1BF-1A94-F346-8B5A-96EEEBF9B381}" type="pres">
      <dgm:prSet presAssocID="{639AD0C3-4CE0-1547-AD95-490E575A9CA2}" presName="sp" presStyleCnt="0"/>
      <dgm:spPr/>
    </dgm:pt>
    <dgm:pt modelId="{D114A6A1-06E9-4D48-A47B-835CCEC7014B}" type="pres">
      <dgm:prSet presAssocID="{DA2B1826-2FA7-5045-A791-02B6F0F33864}" presName="arrowAndChildren" presStyleCnt="0"/>
      <dgm:spPr/>
    </dgm:pt>
    <dgm:pt modelId="{A09F1E75-F6B9-D245-9A49-59CFD1FB726E}" type="pres">
      <dgm:prSet presAssocID="{DA2B1826-2FA7-5045-A791-02B6F0F33864}" presName="parentTextArrow" presStyleLbl="node1" presStyleIdx="2" presStyleCnt="6"/>
      <dgm:spPr/>
      <dgm:t>
        <a:bodyPr/>
        <a:lstStyle/>
        <a:p>
          <a:endParaRPr lang="en-US"/>
        </a:p>
      </dgm:t>
    </dgm:pt>
    <dgm:pt modelId="{D35235CD-26E3-3848-9A8F-947CB8190292}" type="pres">
      <dgm:prSet presAssocID="{12677831-9445-1D40-A3EA-2CF8D6986F36}" presName="sp" presStyleCnt="0"/>
      <dgm:spPr/>
    </dgm:pt>
    <dgm:pt modelId="{84FA1A1E-565B-9B46-89B4-8D5F21447DAB}" type="pres">
      <dgm:prSet presAssocID="{4DEF5D5F-E28C-6A41-BFCD-D4261C47502A}" presName="arrowAndChildren" presStyleCnt="0"/>
      <dgm:spPr/>
    </dgm:pt>
    <dgm:pt modelId="{A4E58538-D323-F641-A027-7E91DC44BEFA}" type="pres">
      <dgm:prSet presAssocID="{4DEF5D5F-E28C-6A41-BFCD-D4261C47502A}" presName="parentTextArrow" presStyleLbl="node1" presStyleIdx="3" presStyleCnt="6"/>
      <dgm:spPr/>
      <dgm:t>
        <a:bodyPr/>
        <a:lstStyle/>
        <a:p>
          <a:endParaRPr lang="en-US"/>
        </a:p>
      </dgm:t>
    </dgm:pt>
    <dgm:pt modelId="{195C0D64-9066-4E42-A252-27946EC4F6F9}" type="pres">
      <dgm:prSet presAssocID="{66EA16EE-391B-F943-813D-F4947B05B283}" presName="sp" presStyleCnt="0"/>
      <dgm:spPr/>
    </dgm:pt>
    <dgm:pt modelId="{942C2291-8835-1B4C-8825-B52AF94AC761}" type="pres">
      <dgm:prSet presAssocID="{E2F9C360-8A94-8844-809C-E2968762EC77}" presName="arrowAndChildren" presStyleCnt="0"/>
      <dgm:spPr/>
    </dgm:pt>
    <dgm:pt modelId="{91902FAA-1B16-F54A-8B43-953A11034D87}" type="pres">
      <dgm:prSet presAssocID="{E2F9C360-8A94-8844-809C-E2968762EC77}" presName="parentTextArrow" presStyleLbl="node1" presStyleIdx="4" presStyleCnt="6"/>
      <dgm:spPr/>
      <dgm:t>
        <a:bodyPr/>
        <a:lstStyle/>
        <a:p>
          <a:endParaRPr lang="en-US"/>
        </a:p>
      </dgm:t>
    </dgm:pt>
    <dgm:pt modelId="{C3212A1B-CD3C-DD4F-A067-FABB8D0E4A0E}" type="pres">
      <dgm:prSet presAssocID="{7CB990C3-7050-4E44-A0A6-32DE7248970C}" presName="sp" presStyleCnt="0"/>
      <dgm:spPr/>
    </dgm:pt>
    <dgm:pt modelId="{D0AE937F-F97C-7647-8F4C-58C673801DBA}" type="pres">
      <dgm:prSet presAssocID="{49E26339-9125-F545-8917-B8A2BAD2FC48}" presName="arrowAndChildren" presStyleCnt="0"/>
      <dgm:spPr/>
    </dgm:pt>
    <dgm:pt modelId="{E026738D-1EFA-AD49-B384-C1351A2F5836}" type="pres">
      <dgm:prSet presAssocID="{49E26339-9125-F545-8917-B8A2BAD2FC48}" presName="parentTextArrow" presStyleLbl="node1" presStyleIdx="5" presStyleCnt="6"/>
      <dgm:spPr/>
      <dgm:t>
        <a:bodyPr/>
        <a:lstStyle/>
        <a:p>
          <a:endParaRPr lang="en-US"/>
        </a:p>
      </dgm:t>
    </dgm:pt>
  </dgm:ptLst>
  <dgm:cxnLst>
    <dgm:cxn modelId="{D9581304-026C-1B47-8067-A90A72D76F14}" srcId="{B8E49854-7B3E-694C-B5AB-675F6F76D1A9}" destId="{E2F9C360-8A94-8844-809C-E2968762EC77}" srcOrd="1" destOrd="0" parTransId="{C5556571-4065-8044-9B7D-DA21F46E1870}" sibTransId="{66EA16EE-391B-F943-813D-F4947B05B283}"/>
    <dgm:cxn modelId="{D29977E9-AEEE-7F47-B37A-1EC04BD22E6F}" type="presOf" srcId="{B8E49854-7B3E-694C-B5AB-675F6F76D1A9}" destId="{8C1B8100-1658-F24C-9DEB-73A131B67EE7}" srcOrd="0" destOrd="0" presId="urn:microsoft.com/office/officeart/2005/8/layout/process4"/>
    <dgm:cxn modelId="{912A5ABB-DC1A-3B4E-9DCA-12FA1D69466E}" type="presOf" srcId="{B94AD876-A0D7-F048-8565-82AEC2C4D0AB}" destId="{093605F2-CFE0-C64D-9084-CFEB9E8076FF}" srcOrd="0" destOrd="0" presId="urn:microsoft.com/office/officeart/2005/8/layout/process4"/>
    <dgm:cxn modelId="{ABB5F191-AD7C-6240-B2D4-8678CE92D73A}" srcId="{B8E49854-7B3E-694C-B5AB-675F6F76D1A9}" destId="{DA2B1826-2FA7-5045-A791-02B6F0F33864}" srcOrd="3" destOrd="0" parTransId="{4CF72866-EA39-8747-A7CB-1423FABDF70E}" sibTransId="{639AD0C3-4CE0-1547-AD95-490E575A9CA2}"/>
    <dgm:cxn modelId="{06C46626-BD40-484F-B47B-7EAF55496CF5}" type="presOf" srcId="{279BF39B-FBB4-BA45-8547-734A1369D34D}" destId="{863C6181-260E-D547-AE01-F9D96751C423}" srcOrd="0" destOrd="0" presId="urn:microsoft.com/office/officeart/2005/8/layout/process4"/>
    <dgm:cxn modelId="{3E2E0172-E883-584E-95AE-410C5F196391}" srcId="{B8E49854-7B3E-694C-B5AB-675F6F76D1A9}" destId="{49E26339-9125-F545-8917-B8A2BAD2FC48}" srcOrd="0" destOrd="0" parTransId="{7A9CCFCD-F0B1-C74A-AAF1-22717EF9B3C6}" sibTransId="{7CB990C3-7050-4E44-A0A6-32DE7248970C}"/>
    <dgm:cxn modelId="{A6E9CB2B-C108-C74A-A263-4009DD620965}" srcId="{B8E49854-7B3E-694C-B5AB-675F6F76D1A9}" destId="{4DEF5D5F-E28C-6A41-BFCD-D4261C47502A}" srcOrd="2" destOrd="0" parTransId="{28469A86-EC68-A148-9227-05FAF46447CC}" sibTransId="{12677831-9445-1D40-A3EA-2CF8D6986F36}"/>
    <dgm:cxn modelId="{B0C8BD95-A01A-EF41-B54C-31D1B54E1C49}" type="presOf" srcId="{E2F9C360-8A94-8844-809C-E2968762EC77}" destId="{91902FAA-1B16-F54A-8B43-953A11034D87}" srcOrd="0" destOrd="0" presId="urn:microsoft.com/office/officeart/2005/8/layout/process4"/>
    <dgm:cxn modelId="{DC991D73-45B1-2A4D-9C03-EF3C27D98C90}" type="presOf" srcId="{4DEF5D5F-E28C-6A41-BFCD-D4261C47502A}" destId="{A4E58538-D323-F641-A027-7E91DC44BEFA}" srcOrd="0" destOrd="0" presId="urn:microsoft.com/office/officeart/2005/8/layout/process4"/>
    <dgm:cxn modelId="{602BE286-0805-9842-9861-507B7458080C}" srcId="{B8E49854-7B3E-694C-B5AB-675F6F76D1A9}" destId="{279BF39B-FBB4-BA45-8547-734A1369D34D}" srcOrd="4" destOrd="0" parTransId="{408A1DA4-9E0E-DF44-94EA-E77B3163F053}" sibTransId="{1273C465-46B5-1E4B-AD9C-ECE19EF5C27F}"/>
    <dgm:cxn modelId="{D5E0419E-7563-7249-8DCE-BB1DA5DA9B91}" srcId="{B8E49854-7B3E-694C-B5AB-675F6F76D1A9}" destId="{B94AD876-A0D7-F048-8565-82AEC2C4D0AB}" srcOrd="5" destOrd="0" parTransId="{DC2C565A-9C52-D94A-81D8-5072C7EDB884}" sibTransId="{D80B2766-D705-8C4F-BF12-E8BFD1B1404E}"/>
    <dgm:cxn modelId="{40D83430-38C6-0943-BA84-61318B8286EE}" type="presOf" srcId="{DA2B1826-2FA7-5045-A791-02B6F0F33864}" destId="{A09F1E75-F6B9-D245-9A49-59CFD1FB726E}" srcOrd="0" destOrd="0" presId="urn:microsoft.com/office/officeart/2005/8/layout/process4"/>
    <dgm:cxn modelId="{19AD2182-688E-8A4B-A4B0-51DEE4FE5F31}" type="presOf" srcId="{49E26339-9125-F545-8917-B8A2BAD2FC48}" destId="{E026738D-1EFA-AD49-B384-C1351A2F5836}" srcOrd="0" destOrd="0" presId="urn:microsoft.com/office/officeart/2005/8/layout/process4"/>
    <dgm:cxn modelId="{CED889C8-6B4C-BA4B-AD1D-E6004C59B409}" type="presParOf" srcId="{8C1B8100-1658-F24C-9DEB-73A131B67EE7}" destId="{8B851955-06B3-1046-B361-D4679D584284}" srcOrd="0" destOrd="0" presId="urn:microsoft.com/office/officeart/2005/8/layout/process4"/>
    <dgm:cxn modelId="{2B2872D8-DFB5-B847-96F1-90D6BD065741}" type="presParOf" srcId="{8B851955-06B3-1046-B361-D4679D584284}" destId="{093605F2-CFE0-C64D-9084-CFEB9E8076FF}" srcOrd="0" destOrd="0" presId="urn:microsoft.com/office/officeart/2005/8/layout/process4"/>
    <dgm:cxn modelId="{250D6EC1-8B21-7546-BF2D-5E652238D469}" type="presParOf" srcId="{8C1B8100-1658-F24C-9DEB-73A131B67EE7}" destId="{DD0CA3B4-CDCC-FE49-8A5C-32BAEB6C66C3}" srcOrd="1" destOrd="0" presId="urn:microsoft.com/office/officeart/2005/8/layout/process4"/>
    <dgm:cxn modelId="{0014129A-203A-4D44-8245-D04C16E75860}" type="presParOf" srcId="{8C1B8100-1658-F24C-9DEB-73A131B67EE7}" destId="{64FB7DE5-A52D-B347-9558-79AC4C4B4E6E}" srcOrd="2" destOrd="0" presId="urn:microsoft.com/office/officeart/2005/8/layout/process4"/>
    <dgm:cxn modelId="{8823A304-249E-A54F-AD12-10B3D338BBC2}" type="presParOf" srcId="{64FB7DE5-A52D-B347-9558-79AC4C4B4E6E}" destId="{863C6181-260E-D547-AE01-F9D96751C423}" srcOrd="0" destOrd="0" presId="urn:microsoft.com/office/officeart/2005/8/layout/process4"/>
    <dgm:cxn modelId="{A16586F9-036B-8D40-AB14-4800357CC786}" type="presParOf" srcId="{8C1B8100-1658-F24C-9DEB-73A131B67EE7}" destId="{E577D1BF-1A94-F346-8B5A-96EEEBF9B381}" srcOrd="3" destOrd="0" presId="urn:microsoft.com/office/officeart/2005/8/layout/process4"/>
    <dgm:cxn modelId="{7741A4B7-DD42-3F43-A8DF-E88F2C0088F9}" type="presParOf" srcId="{8C1B8100-1658-F24C-9DEB-73A131B67EE7}" destId="{D114A6A1-06E9-4D48-A47B-835CCEC7014B}" srcOrd="4" destOrd="0" presId="urn:microsoft.com/office/officeart/2005/8/layout/process4"/>
    <dgm:cxn modelId="{7246A98D-1C23-9D4A-AB60-36EEA6E95C94}" type="presParOf" srcId="{D114A6A1-06E9-4D48-A47B-835CCEC7014B}" destId="{A09F1E75-F6B9-D245-9A49-59CFD1FB726E}" srcOrd="0" destOrd="0" presId="urn:microsoft.com/office/officeart/2005/8/layout/process4"/>
    <dgm:cxn modelId="{95FF95FB-F02A-1C41-86DE-1D98E57EBCC2}" type="presParOf" srcId="{8C1B8100-1658-F24C-9DEB-73A131B67EE7}" destId="{D35235CD-26E3-3848-9A8F-947CB8190292}" srcOrd="5" destOrd="0" presId="urn:microsoft.com/office/officeart/2005/8/layout/process4"/>
    <dgm:cxn modelId="{92FCCF23-FF0D-D145-992A-BA6E859EC777}" type="presParOf" srcId="{8C1B8100-1658-F24C-9DEB-73A131B67EE7}" destId="{84FA1A1E-565B-9B46-89B4-8D5F21447DAB}" srcOrd="6" destOrd="0" presId="urn:microsoft.com/office/officeart/2005/8/layout/process4"/>
    <dgm:cxn modelId="{B29CF23A-627F-D648-9C15-59317000C2DF}" type="presParOf" srcId="{84FA1A1E-565B-9B46-89B4-8D5F21447DAB}" destId="{A4E58538-D323-F641-A027-7E91DC44BEFA}" srcOrd="0" destOrd="0" presId="urn:microsoft.com/office/officeart/2005/8/layout/process4"/>
    <dgm:cxn modelId="{ACFBAA6B-74F1-D54B-B879-93EA77858D14}" type="presParOf" srcId="{8C1B8100-1658-F24C-9DEB-73A131B67EE7}" destId="{195C0D64-9066-4E42-A252-27946EC4F6F9}" srcOrd="7" destOrd="0" presId="urn:microsoft.com/office/officeart/2005/8/layout/process4"/>
    <dgm:cxn modelId="{B4FD14D5-050A-3C43-885B-82EBF57664FC}" type="presParOf" srcId="{8C1B8100-1658-F24C-9DEB-73A131B67EE7}" destId="{942C2291-8835-1B4C-8825-B52AF94AC761}" srcOrd="8" destOrd="0" presId="urn:microsoft.com/office/officeart/2005/8/layout/process4"/>
    <dgm:cxn modelId="{C7460973-0599-B841-8EAF-61548269C663}" type="presParOf" srcId="{942C2291-8835-1B4C-8825-B52AF94AC761}" destId="{91902FAA-1B16-F54A-8B43-953A11034D87}" srcOrd="0" destOrd="0" presId="urn:microsoft.com/office/officeart/2005/8/layout/process4"/>
    <dgm:cxn modelId="{3960E9AF-9838-8F4D-B719-27AF7DFD7079}" type="presParOf" srcId="{8C1B8100-1658-F24C-9DEB-73A131B67EE7}" destId="{C3212A1B-CD3C-DD4F-A067-FABB8D0E4A0E}" srcOrd="9" destOrd="0" presId="urn:microsoft.com/office/officeart/2005/8/layout/process4"/>
    <dgm:cxn modelId="{6AA15020-DB49-124D-95AC-D5F2B6A83990}" type="presParOf" srcId="{8C1B8100-1658-F24C-9DEB-73A131B67EE7}" destId="{D0AE937F-F97C-7647-8F4C-58C673801DBA}" srcOrd="10" destOrd="0" presId="urn:microsoft.com/office/officeart/2005/8/layout/process4"/>
    <dgm:cxn modelId="{FCB69B4A-602E-9648-B3B2-87145C668C48}" type="presParOf" srcId="{D0AE937F-F97C-7647-8F4C-58C673801DBA}" destId="{E026738D-1EFA-AD49-B384-C1351A2F5836}" srcOrd="0" destOrd="0" presId="urn:microsoft.com/office/officeart/2005/8/layout/process4"/>
  </dgm:cxnLst>
  <dgm:bg>
    <a:solidFill>
      <a:srgbClr val="FFFFFF"/>
    </a:solidFill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8E49854-7B3E-694C-B5AB-675F6F76D1A9}" type="doc">
      <dgm:prSet loTypeId="urn:microsoft.com/office/officeart/2005/8/layout/process4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9E26339-9125-F545-8917-B8A2BAD2FC48}">
      <dgm:prSet phldrT="[Text]"/>
      <dgm:spPr>
        <a:noFill/>
        <a:ln>
          <a:solidFill>
            <a:schemeClr val="tx1"/>
          </a:solidFill>
        </a:ln>
      </dgm:spPr>
      <dgm:t>
        <a:bodyPr/>
        <a:lstStyle/>
        <a:p>
          <a:r>
            <a:rPr lang="en-US" dirty="0" smtClean="0">
              <a:solidFill>
                <a:srgbClr val="000000"/>
              </a:solidFill>
            </a:rPr>
            <a:t>Obtain Object Measurements</a:t>
          </a:r>
          <a:endParaRPr lang="en-US" dirty="0">
            <a:solidFill>
              <a:srgbClr val="000000"/>
            </a:solidFill>
          </a:endParaRPr>
        </a:p>
      </dgm:t>
    </dgm:pt>
    <dgm:pt modelId="{7A9CCFCD-F0B1-C74A-AAF1-22717EF9B3C6}" type="parTrans" cxnId="{3E2E0172-E883-584E-95AE-410C5F196391}">
      <dgm:prSet/>
      <dgm:spPr/>
      <dgm:t>
        <a:bodyPr/>
        <a:lstStyle/>
        <a:p>
          <a:endParaRPr lang="en-US"/>
        </a:p>
      </dgm:t>
    </dgm:pt>
    <dgm:pt modelId="{7CB990C3-7050-4E44-A0A6-32DE7248970C}" type="sibTrans" cxnId="{3E2E0172-E883-584E-95AE-410C5F196391}">
      <dgm:prSet/>
      <dgm:spPr/>
      <dgm:t>
        <a:bodyPr/>
        <a:lstStyle/>
        <a:p>
          <a:endParaRPr lang="en-US"/>
        </a:p>
      </dgm:t>
    </dgm:pt>
    <dgm:pt modelId="{E2F9C360-8A94-8844-809C-E2968762EC77}">
      <dgm:prSet/>
      <dgm:spPr>
        <a:solidFill>
          <a:srgbClr val="FFFFFF"/>
        </a:solidFill>
        <a:ln>
          <a:solidFill>
            <a:srgbClr val="000000"/>
          </a:solidFill>
        </a:ln>
      </dgm:spPr>
      <dgm:t>
        <a:bodyPr/>
        <a:lstStyle/>
        <a:p>
          <a:r>
            <a:rPr lang="en-US" dirty="0" smtClean="0">
              <a:solidFill>
                <a:srgbClr val="000000"/>
              </a:solidFill>
            </a:rPr>
            <a:t>Generate Hypotheses </a:t>
          </a:r>
          <a:endParaRPr lang="en-US" dirty="0">
            <a:solidFill>
              <a:srgbClr val="000000"/>
            </a:solidFill>
          </a:endParaRPr>
        </a:p>
      </dgm:t>
    </dgm:pt>
    <dgm:pt modelId="{C5556571-4065-8044-9B7D-DA21F46E1870}" type="parTrans" cxnId="{D9581304-026C-1B47-8067-A90A72D76F14}">
      <dgm:prSet/>
      <dgm:spPr/>
      <dgm:t>
        <a:bodyPr/>
        <a:lstStyle/>
        <a:p>
          <a:endParaRPr lang="en-US"/>
        </a:p>
      </dgm:t>
    </dgm:pt>
    <dgm:pt modelId="{66EA16EE-391B-F943-813D-F4947B05B283}" type="sibTrans" cxnId="{D9581304-026C-1B47-8067-A90A72D76F14}">
      <dgm:prSet/>
      <dgm:spPr/>
      <dgm:t>
        <a:bodyPr/>
        <a:lstStyle/>
        <a:p>
          <a:endParaRPr lang="en-US"/>
        </a:p>
      </dgm:t>
    </dgm:pt>
    <dgm:pt modelId="{4DEF5D5F-E28C-6A41-BFCD-D4261C47502A}">
      <dgm:prSet/>
      <dgm:spPr>
        <a:solidFill>
          <a:srgbClr val="CCFFCC"/>
        </a:solidFill>
        <a:ln>
          <a:solidFill>
            <a:srgbClr val="000000"/>
          </a:solidFill>
        </a:ln>
      </dgm:spPr>
      <dgm:t>
        <a:bodyPr/>
        <a:lstStyle/>
        <a:p>
          <a:r>
            <a:rPr lang="en-US" dirty="0" smtClean="0">
              <a:solidFill>
                <a:srgbClr val="000000"/>
              </a:solidFill>
            </a:rPr>
            <a:t>Prune Hypotheses</a:t>
          </a:r>
          <a:endParaRPr lang="en-US" dirty="0">
            <a:solidFill>
              <a:srgbClr val="000000"/>
            </a:solidFill>
          </a:endParaRPr>
        </a:p>
      </dgm:t>
    </dgm:pt>
    <dgm:pt modelId="{28469A86-EC68-A148-9227-05FAF46447CC}" type="parTrans" cxnId="{A6E9CB2B-C108-C74A-A263-4009DD620965}">
      <dgm:prSet/>
      <dgm:spPr/>
      <dgm:t>
        <a:bodyPr/>
        <a:lstStyle/>
        <a:p>
          <a:endParaRPr lang="en-US"/>
        </a:p>
      </dgm:t>
    </dgm:pt>
    <dgm:pt modelId="{12677831-9445-1D40-A3EA-2CF8D6986F36}" type="sibTrans" cxnId="{A6E9CB2B-C108-C74A-A263-4009DD620965}">
      <dgm:prSet/>
      <dgm:spPr/>
      <dgm:t>
        <a:bodyPr/>
        <a:lstStyle/>
        <a:p>
          <a:endParaRPr lang="en-US"/>
        </a:p>
      </dgm:t>
    </dgm:pt>
    <dgm:pt modelId="{DA2B1826-2FA7-5045-A791-02B6F0F33864}">
      <dgm:prSet/>
      <dgm:spPr>
        <a:solidFill>
          <a:srgbClr val="FFFFFF"/>
        </a:solidFill>
        <a:ln>
          <a:solidFill>
            <a:srgbClr val="000000"/>
          </a:solidFill>
        </a:ln>
      </dgm:spPr>
      <dgm:t>
        <a:bodyPr/>
        <a:lstStyle/>
        <a:p>
          <a:r>
            <a:rPr lang="en-US" dirty="0" smtClean="0">
              <a:solidFill>
                <a:srgbClr val="000000"/>
              </a:solidFill>
            </a:rPr>
            <a:t>Correlate Hypotheses with Previous Feasible Tracks</a:t>
          </a:r>
          <a:endParaRPr lang="en-US" dirty="0">
            <a:solidFill>
              <a:srgbClr val="000000"/>
            </a:solidFill>
          </a:endParaRPr>
        </a:p>
      </dgm:t>
    </dgm:pt>
    <dgm:pt modelId="{4CF72866-EA39-8747-A7CB-1423FABDF70E}" type="parTrans" cxnId="{ABB5F191-AD7C-6240-B2D4-8678CE92D73A}">
      <dgm:prSet/>
      <dgm:spPr/>
      <dgm:t>
        <a:bodyPr/>
        <a:lstStyle/>
        <a:p>
          <a:endParaRPr lang="en-US"/>
        </a:p>
      </dgm:t>
    </dgm:pt>
    <dgm:pt modelId="{639AD0C3-4CE0-1547-AD95-490E575A9CA2}" type="sibTrans" cxnId="{ABB5F191-AD7C-6240-B2D4-8678CE92D73A}">
      <dgm:prSet/>
      <dgm:spPr/>
      <dgm:t>
        <a:bodyPr/>
        <a:lstStyle/>
        <a:p>
          <a:endParaRPr lang="en-US"/>
        </a:p>
      </dgm:t>
    </dgm:pt>
    <dgm:pt modelId="{279BF39B-FBB4-BA45-8547-734A1369D34D}">
      <dgm:prSet/>
      <dgm:spPr>
        <a:solidFill>
          <a:srgbClr val="FFFFFF"/>
        </a:solidFill>
        <a:ln>
          <a:solidFill>
            <a:srgbClr val="000000"/>
          </a:solidFill>
        </a:ln>
      </dgm:spPr>
      <dgm:t>
        <a:bodyPr/>
        <a:lstStyle/>
        <a:p>
          <a:r>
            <a:rPr lang="en-US" dirty="0" smtClean="0">
              <a:solidFill>
                <a:srgbClr val="000000"/>
              </a:solidFill>
            </a:rPr>
            <a:t>Prune Feasible Tracks</a:t>
          </a:r>
          <a:endParaRPr lang="en-US" dirty="0">
            <a:solidFill>
              <a:srgbClr val="000000"/>
            </a:solidFill>
          </a:endParaRPr>
        </a:p>
      </dgm:t>
    </dgm:pt>
    <dgm:pt modelId="{408A1DA4-9E0E-DF44-94EA-E77B3163F053}" type="parTrans" cxnId="{602BE286-0805-9842-9861-507B7458080C}">
      <dgm:prSet/>
      <dgm:spPr/>
      <dgm:t>
        <a:bodyPr/>
        <a:lstStyle/>
        <a:p>
          <a:endParaRPr lang="en-US"/>
        </a:p>
      </dgm:t>
    </dgm:pt>
    <dgm:pt modelId="{1273C465-46B5-1E4B-AD9C-ECE19EF5C27F}" type="sibTrans" cxnId="{602BE286-0805-9842-9861-507B7458080C}">
      <dgm:prSet/>
      <dgm:spPr/>
      <dgm:t>
        <a:bodyPr/>
        <a:lstStyle/>
        <a:p>
          <a:endParaRPr lang="en-US"/>
        </a:p>
      </dgm:t>
    </dgm:pt>
    <dgm:pt modelId="{B94AD876-A0D7-F048-8565-82AEC2C4D0AB}">
      <dgm:prSet/>
      <dgm:spPr>
        <a:solidFill>
          <a:srgbClr val="FFFFFF"/>
        </a:solidFill>
        <a:ln>
          <a:solidFill>
            <a:srgbClr val="000000"/>
          </a:solidFill>
        </a:ln>
      </dgm:spPr>
      <dgm:t>
        <a:bodyPr/>
        <a:lstStyle/>
        <a:p>
          <a:r>
            <a:rPr lang="en-US" dirty="0" smtClean="0">
              <a:solidFill>
                <a:srgbClr val="000000"/>
              </a:solidFill>
            </a:rPr>
            <a:t>Publish Confirmed Tracks</a:t>
          </a:r>
          <a:endParaRPr lang="en-US" dirty="0">
            <a:solidFill>
              <a:srgbClr val="000000"/>
            </a:solidFill>
          </a:endParaRPr>
        </a:p>
      </dgm:t>
    </dgm:pt>
    <dgm:pt modelId="{DC2C565A-9C52-D94A-81D8-5072C7EDB884}" type="parTrans" cxnId="{D5E0419E-7563-7249-8DCE-BB1DA5DA9B91}">
      <dgm:prSet/>
      <dgm:spPr/>
      <dgm:t>
        <a:bodyPr/>
        <a:lstStyle/>
        <a:p>
          <a:endParaRPr lang="en-US"/>
        </a:p>
      </dgm:t>
    </dgm:pt>
    <dgm:pt modelId="{D80B2766-D705-8C4F-BF12-E8BFD1B1404E}" type="sibTrans" cxnId="{D5E0419E-7563-7249-8DCE-BB1DA5DA9B91}">
      <dgm:prSet/>
      <dgm:spPr/>
      <dgm:t>
        <a:bodyPr/>
        <a:lstStyle/>
        <a:p>
          <a:endParaRPr lang="en-US"/>
        </a:p>
      </dgm:t>
    </dgm:pt>
    <dgm:pt modelId="{8C1B8100-1658-F24C-9DEB-73A131B67EE7}" type="pres">
      <dgm:prSet presAssocID="{B8E49854-7B3E-694C-B5AB-675F6F76D1A9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B851955-06B3-1046-B361-D4679D584284}" type="pres">
      <dgm:prSet presAssocID="{B94AD876-A0D7-F048-8565-82AEC2C4D0AB}" presName="boxAndChildren" presStyleCnt="0"/>
      <dgm:spPr/>
    </dgm:pt>
    <dgm:pt modelId="{093605F2-CFE0-C64D-9084-CFEB9E8076FF}" type="pres">
      <dgm:prSet presAssocID="{B94AD876-A0D7-F048-8565-82AEC2C4D0AB}" presName="parentTextBox" presStyleLbl="node1" presStyleIdx="0" presStyleCnt="6"/>
      <dgm:spPr/>
      <dgm:t>
        <a:bodyPr/>
        <a:lstStyle/>
        <a:p>
          <a:endParaRPr lang="en-US"/>
        </a:p>
      </dgm:t>
    </dgm:pt>
    <dgm:pt modelId="{DD0CA3B4-CDCC-FE49-8A5C-32BAEB6C66C3}" type="pres">
      <dgm:prSet presAssocID="{1273C465-46B5-1E4B-AD9C-ECE19EF5C27F}" presName="sp" presStyleCnt="0"/>
      <dgm:spPr/>
    </dgm:pt>
    <dgm:pt modelId="{64FB7DE5-A52D-B347-9558-79AC4C4B4E6E}" type="pres">
      <dgm:prSet presAssocID="{279BF39B-FBB4-BA45-8547-734A1369D34D}" presName="arrowAndChildren" presStyleCnt="0"/>
      <dgm:spPr/>
    </dgm:pt>
    <dgm:pt modelId="{863C6181-260E-D547-AE01-F9D96751C423}" type="pres">
      <dgm:prSet presAssocID="{279BF39B-FBB4-BA45-8547-734A1369D34D}" presName="parentTextArrow" presStyleLbl="node1" presStyleIdx="1" presStyleCnt="6"/>
      <dgm:spPr/>
      <dgm:t>
        <a:bodyPr/>
        <a:lstStyle/>
        <a:p>
          <a:endParaRPr lang="en-US"/>
        </a:p>
      </dgm:t>
    </dgm:pt>
    <dgm:pt modelId="{E577D1BF-1A94-F346-8B5A-96EEEBF9B381}" type="pres">
      <dgm:prSet presAssocID="{639AD0C3-4CE0-1547-AD95-490E575A9CA2}" presName="sp" presStyleCnt="0"/>
      <dgm:spPr/>
    </dgm:pt>
    <dgm:pt modelId="{D114A6A1-06E9-4D48-A47B-835CCEC7014B}" type="pres">
      <dgm:prSet presAssocID="{DA2B1826-2FA7-5045-A791-02B6F0F33864}" presName="arrowAndChildren" presStyleCnt="0"/>
      <dgm:spPr/>
    </dgm:pt>
    <dgm:pt modelId="{A09F1E75-F6B9-D245-9A49-59CFD1FB726E}" type="pres">
      <dgm:prSet presAssocID="{DA2B1826-2FA7-5045-A791-02B6F0F33864}" presName="parentTextArrow" presStyleLbl="node1" presStyleIdx="2" presStyleCnt="6"/>
      <dgm:spPr/>
      <dgm:t>
        <a:bodyPr/>
        <a:lstStyle/>
        <a:p>
          <a:endParaRPr lang="en-US"/>
        </a:p>
      </dgm:t>
    </dgm:pt>
    <dgm:pt modelId="{D35235CD-26E3-3848-9A8F-947CB8190292}" type="pres">
      <dgm:prSet presAssocID="{12677831-9445-1D40-A3EA-2CF8D6986F36}" presName="sp" presStyleCnt="0"/>
      <dgm:spPr/>
    </dgm:pt>
    <dgm:pt modelId="{84FA1A1E-565B-9B46-89B4-8D5F21447DAB}" type="pres">
      <dgm:prSet presAssocID="{4DEF5D5F-E28C-6A41-BFCD-D4261C47502A}" presName="arrowAndChildren" presStyleCnt="0"/>
      <dgm:spPr/>
    </dgm:pt>
    <dgm:pt modelId="{A4E58538-D323-F641-A027-7E91DC44BEFA}" type="pres">
      <dgm:prSet presAssocID="{4DEF5D5F-E28C-6A41-BFCD-D4261C47502A}" presName="parentTextArrow" presStyleLbl="node1" presStyleIdx="3" presStyleCnt="6"/>
      <dgm:spPr/>
      <dgm:t>
        <a:bodyPr/>
        <a:lstStyle/>
        <a:p>
          <a:endParaRPr lang="en-US"/>
        </a:p>
      </dgm:t>
    </dgm:pt>
    <dgm:pt modelId="{195C0D64-9066-4E42-A252-27946EC4F6F9}" type="pres">
      <dgm:prSet presAssocID="{66EA16EE-391B-F943-813D-F4947B05B283}" presName="sp" presStyleCnt="0"/>
      <dgm:spPr/>
    </dgm:pt>
    <dgm:pt modelId="{942C2291-8835-1B4C-8825-B52AF94AC761}" type="pres">
      <dgm:prSet presAssocID="{E2F9C360-8A94-8844-809C-E2968762EC77}" presName="arrowAndChildren" presStyleCnt="0"/>
      <dgm:spPr/>
    </dgm:pt>
    <dgm:pt modelId="{91902FAA-1B16-F54A-8B43-953A11034D87}" type="pres">
      <dgm:prSet presAssocID="{E2F9C360-8A94-8844-809C-E2968762EC77}" presName="parentTextArrow" presStyleLbl="node1" presStyleIdx="4" presStyleCnt="6"/>
      <dgm:spPr/>
      <dgm:t>
        <a:bodyPr/>
        <a:lstStyle/>
        <a:p>
          <a:endParaRPr lang="en-US"/>
        </a:p>
      </dgm:t>
    </dgm:pt>
    <dgm:pt modelId="{C3212A1B-CD3C-DD4F-A067-FABB8D0E4A0E}" type="pres">
      <dgm:prSet presAssocID="{7CB990C3-7050-4E44-A0A6-32DE7248970C}" presName="sp" presStyleCnt="0"/>
      <dgm:spPr/>
    </dgm:pt>
    <dgm:pt modelId="{D0AE937F-F97C-7647-8F4C-58C673801DBA}" type="pres">
      <dgm:prSet presAssocID="{49E26339-9125-F545-8917-B8A2BAD2FC48}" presName="arrowAndChildren" presStyleCnt="0"/>
      <dgm:spPr/>
    </dgm:pt>
    <dgm:pt modelId="{E026738D-1EFA-AD49-B384-C1351A2F5836}" type="pres">
      <dgm:prSet presAssocID="{49E26339-9125-F545-8917-B8A2BAD2FC48}" presName="parentTextArrow" presStyleLbl="node1" presStyleIdx="5" presStyleCnt="6"/>
      <dgm:spPr/>
      <dgm:t>
        <a:bodyPr/>
        <a:lstStyle/>
        <a:p>
          <a:endParaRPr lang="en-US"/>
        </a:p>
      </dgm:t>
    </dgm:pt>
  </dgm:ptLst>
  <dgm:cxnLst>
    <dgm:cxn modelId="{BC65EF3D-9523-BF4D-835E-29CDD8C3E970}" type="presOf" srcId="{DA2B1826-2FA7-5045-A791-02B6F0F33864}" destId="{A09F1E75-F6B9-D245-9A49-59CFD1FB726E}" srcOrd="0" destOrd="0" presId="urn:microsoft.com/office/officeart/2005/8/layout/process4"/>
    <dgm:cxn modelId="{2C6D4FDE-FF7C-2D4C-B403-A55D1DD3F2B2}" type="presOf" srcId="{B8E49854-7B3E-694C-B5AB-675F6F76D1A9}" destId="{8C1B8100-1658-F24C-9DEB-73A131B67EE7}" srcOrd="0" destOrd="0" presId="urn:microsoft.com/office/officeart/2005/8/layout/process4"/>
    <dgm:cxn modelId="{A6E9CB2B-C108-C74A-A263-4009DD620965}" srcId="{B8E49854-7B3E-694C-B5AB-675F6F76D1A9}" destId="{4DEF5D5F-E28C-6A41-BFCD-D4261C47502A}" srcOrd="2" destOrd="0" parTransId="{28469A86-EC68-A148-9227-05FAF46447CC}" sibTransId="{12677831-9445-1D40-A3EA-2CF8D6986F36}"/>
    <dgm:cxn modelId="{ABB5F191-AD7C-6240-B2D4-8678CE92D73A}" srcId="{B8E49854-7B3E-694C-B5AB-675F6F76D1A9}" destId="{DA2B1826-2FA7-5045-A791-02B6F0F33864}" srcOrd="3" destOrd="0" parTransId="{4CF72866-EA39-8747-A7CB-1423FABDF70E}" sibTransId="{639AD0C3-4CE0-1547-AD95-490E575A9CA2}"/>
    <dgm:cxn modelId="{602BE286-0805-9842-9861-507B7458080C}" srcId="{B8E49854-7B3E-694C-B5AB-675F6F76D1A9}" destId="{279BF39B-FBB4-BA45-8547-734A1369D34D}" srcOrd="4" destOrd="0" parTransId="{408A1DA4-9E0E-DF44-94EA-E77B3163F053}" sibTransId="{1273C465-46B5-1E4B-AD9C-ECE19EF5C27F}"/>
    <dgm:cxn modelId="{3E2E0172-E883-584E-95AE-410C5F196391}" srcId="{B8E49854-7B3E-694C-B5AB-675F6F76D1A9}" destId="{49E26339-9125-F545-8917-B8A2BAD2FC48}" srcOrd="0" destOrd="0" parTransId="{7A9CCFCD-F0B1-C74A-AAF1-22717EF9B3C6}" sibTransId="{7CB990C3-7050-4E44-A0A6-32DE7248970C}"/>
    <dgm:cxn modelId="{D5E0419E-7563-7249-8DCE-BB1DA5DA9B91}" srcId="{B8E49854-7B3E-694C-B5AB-675F6F76D1A9}" destId="{B94AD876-A0D7-F048-8565-82AEC2C4D0AB}" srcOrd="5" destOrd="0" parTransId="{DC2C565A-9C52-D94A-81D8-5072C7EDB884}" sibTransId="{D80B2766-D705-8C4F-BF12-E8BFD1B1404E}"/>
    <dgm:cxn modelId="{D9581304-026C-1B47-8067-A90A72D76F14}" srcId="{B8E49854-7B3E-694C-B5AB-675F6F76D1A9}" destId="{E2F9C360-8A94-8844-809C-E2968762EC77}" srcOrd="1" destOrd="0" parTransId="{C5556571-4065-8044-9B7D-DA21F46E1870}" sibTransId="{66EA16EE-391B-F943-813D-F4947B05B283}"/>
    <dgm:cxn modelId="{747FCE36-7D59-864C-92D8-4A6204058C41}" type="presOf" srcId="{4DEF5D5F-E28C-6A41-BFCD-D4261C47502A}" destId="{A4E58538-D323-F641-A027-7E91DC44BEFA}" srcOrd="0" destOrd="0" presId="urn:microsoft.com/office/officeart/2005/8/layout/process4"/>
    <dgm:cxn modelId="{68BF5FB8-2350-B84F-8C66-185EBDA1E0D6}" type="presOf" srcId="{E2F9C360-8A94-8844-809C-E2968762EC77}" destId="{91902FAA-1B16-F54A-8B43-953A11034D87}" srcOrd="0" destOrd="0" presId="urn:microsoft.com/office/officeart/2005/8/layout/process4"/>
    <dgm:cxn modelId="{DD57B18F-F4E7-BE45-9BB3-7402FA9944CB}" type="presOf" srcId="{279BF39B-FBB4-BA45-8547-734A1369D34D}" destId="{863C6181-260E-D547-AE01-F9D96751C423}" srcOrd="0" destOrd="0" presId="urn:microsoft.com/office/officeart/2005/8/layout/process4"/>
    <dgm:cxn modelId="{50B08F50-1ED9-4640-BEBA-80DBAA0B6B86}" type="presOf" srcId="{B94AD876-A0D7-F048-8565-82AEC2C4D0AB}" destId="{093605F2-CFE0-C64D-9084-CFEB9E8076FF}" srcOrd="0" destOrd="0" presId="urn:microsoft.com/office/officeart/2005/8/layout/process4"/>
    <dgm:cxn modelId="{A2AAF7B2-64E3-544C-A3CE-161A345E71A4}" type="presOf" srcId="{49E26339-9125-F545-8917-B8A2BAD2FC48}" destId="{E026738D-1EFA-AD49-B384-C1351A2F5836}" srcOrd="0" destOrd="0" presId="urn:microsoft.com/office/officeart/2005/8/layout/process4"/>
    <dgm:cxn modelId="{7EDC88AE-DBE4-A741-8E95-5CA0C2FA826A}" type="presParOf" srcId="{8C1B8100-1658-F24C-9DEB-73A131B67EE7}" destId="{8B851955-06B3-1046-B361-D4679D584284}" srcOrd="0" destOrd="0" presId="urn:microsoft.com/office/officeart/2005/8/layout/process4"/>
    <dgm:cxn modelId="{5914DA24-D35C-0B4E-8507-A837CB7C1AD8}" type="presParOf" srcId="{8B851955-06B3-1046-B361-D4679D584284}" destId="{093605F2-CFE0-C64D-9084-CFEB9E8076FF}" srcOrd="0" destOrd="0" presId="urn:microsoft.com/office/officeart/2005/8/layout/process4"/>
    <dgm:cxn modelId="{D19B62EF-81D5-8143-AD43-D584A9F51ADC}" type="presParOf" srcId="{8C1B8100-1658-F24C-9DEB-73A131B67EE7}" destId="{DD0CA3B4-CDCC-FE49-8A5C-32BAEB6C66C3}" srcOrd="1" destOrd="0" presId="urn:microsoft.com/office/officeart/2005/8/layout/process4"/>
    <dgm:cxn modelId="{6075B645-0AC3-634A-B9BF-C202269F8595}" type="presParOf" srcId="{8C1B8100-1658-F24C-9DEB-73A131B67EE7}" destId="{64FB7DE5-A52D-B347-9558-79AC4C4B4E6E}" srcOrd="2" destOrd="0" presId="urn:microsoft.com/office/officeart/2005/8/layout/process4"/>
    <dgm:cxn modelId="{46DC328A-3C70-764A-805F-1FDC171A6AEC}" type="presParOf" srcId="{64FB7DE5-A52D-B347-9558-79AC4C4B4E6E}" destId="{863C6181-260E-D547-AE01-F9D96751C423}" srcOrd="0" destOrd="0" presId="urn:microsoft.com/office/officeart/2005/8/layout/process4"/>
    <dgm:cxn modelId="{8AEEF81A-A25A-A045-8254-B15F0EC36359}" type="presParOf" srcId="{8C1B8100-1658-F24C-9DEB-73A131B67EE7}" destId="{E577D1BF-1A94-F346-8B5A-96EEEBF9B381}" srcOrd="3" destOrd="0" presId="urn:microsoft.com/office/officeart/2005/8/layout/process4"/>
    <dgm:cxn modelId="{0FAE2CFC-FF51-234F-945D-A39A76B9269A}" type="presParOf" srcId="{8C1B8100-1658-F24C-9DEB-73A131B67EE7}" destId="{D114A6A1-06E9-4D48-A47B-835CCEC7014B}" srcOrd="4" destOrd="0" presId="urn:microsoft.com/office/officeart/2005/8/layout/process4"/>
    <dgm:cxn modelId="{ECBE2C7A-9389-7A4A-889D-F8DABC285F5B}" type="presParOf" srcId="{D114A6A1-06E9-4D48-A47B-835CCEC7014B}" destId="{A09F1E75-F6B9-D245-9A49-59CFD1FB726E}" srcOrd="0" destOrd="0" presId="urn:microsoft.com/office/officeart/2005/8/layout/process4"/>
    <dgm:cxn modelId="{CAAEA957-7508-BE4F-998D-2E6CA876FC0C}" type="presParOf" srcId="{8C1B8100-1658-F24C-9DEB-73A131B67EE7}" destId="{D35235CD-26E3-3848-9A8F-947CB8190292}" srcOrd="5" destOrd="0" presId="urn:microsoft.com/office/officeart/2005/8/layout/process4"/>
    <dgm:cxn modelId="{C3F0F3D6-E00A-3742-A33F-B2C242C8AF8A}" type="presParOf" srcId="{8C1B8100-1658-F24C-9DEB-73A131B67EE7}" destId="{84FA1A1E-565B-9B46-89B4-8D5F21447DAB}" srcOrd="6" destOrd="0" presId="urn:microsoft.com/office/officeart/2005/8/layout/process4"/>
    <dgm:cxn modelId="{617994DF-1F02-BC45-B6D7-53A449244D3A}" type="presParOf" srcId="{84FA1A1E-565B-9B46-89B4-8D5F21447DAB}" destId="{A4E58538-D323-F641-A027-7E91DC44BEFA}" srcOrd="0" destOrd="0" presId="urn:microsoft.com/office/officeart/2005/8/layout/process4"/>
    <dgm:cxn modelId="{644BC37F-7192-A941-AD11-B91EF666ECB6}" type="presParOf" srcId="{8C1B8100-1658-F24C-9DEB-73A131B67EE7}" destId="{195C0D64-9066-4E42-A252-27946EC4F6F9}" srcOrd="7" destOrd="0" presId="urn:microsoft.com/office/officeart/2005/8/layout/process4"/>
    <dgm:cxn modelId="{617F6BEE-066A-8E49-85D2-C557F85C27FF}" type="presParOf" srcId="{8C1B8100-1658-F24C-9DEB-73A131B67EE7}" destId="{942C2291-8835-1B4C-8825-B52AF94AC761}" srcOrd="8" destOrd="0" presId="urn:microsoft.com/office/officeart/2005/8/layout/process4"/>
    <dgm:cxn modelId="{6CB3123E-420B-4C41-A5D4-6763C090A33C}" type="presParOf" srcId="{942C2291-8835-1B4C-8825-B52AF94AC761}" destId="{91902FAA-1B16-F54A-8B43-953A11034D87}" srcOrd="0" destOrd="0" presId="urn:microsoft.com/office/officeart/2005/8/layout/process4"/>
    <dgm:cxn modelId="{099C5201-FE24-0144-92C6-235265FBBB1F}" type="presParOf" srcId="{8C1B8100-1658-F24C-9DEB-73A131B67EE7}" destId="{C3212A1B-CD3C-DD4F-A067-FABB8D0E4A0E}" srcOrd="9" destOrd="0" presId="urn:microsoft.com/office/officeart/2005/8/layout/process4"/>
    <dgm:cxn modelId="{BA092424-865D-7C43-B507-B61091C99EC6}" type="presParOf" srcId="{8C1B8100-1658-F24C-9DEB-73A131B67EE7}" destId="{D0AE937F-F97C-7647-8F4C-58C673801DBA}" srcOrd="10" destOrd="0" presId="urn:microsoft.com/office/officeart/2005/8/layout/process4"/>
    <dgm:cxn modelId="{1F7087A3-385F-F046-809A-5B254DCACEA8}" type="presParOf" srcId="{D0AE937F-F97C-7647-8F4C-58C673801DBA}" destId="{E026738D-1EFA-AD49-B384-C1351A2F5836}" srcOrd="0" destOrd="0" presId="urn:microsoft.com/office/officeart/2005/8/layout/process4"/>
  </dgm:cxnLst>
  <dgm:bg>
    <a:solidFill>
      <a:srgbClr val="FFFFFF"/>
    </a:solidFill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8E49854-7B3E-694C-B5AB-675F6F76D1A9}" type="doc">
      <dgm:prSet loTypeId="urn:microsoft.com/office/officeart/2005/8/layout/process4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9E26339-9125-F545-8917-B8A2BAD2FC48}">
      <dgm:prSet phldrT="[Text]"/>
      <dgm:spPr>
        <a:noFill/>
        <a:ln>
          <a:solidFill>
            <a:schemeClr val="tx1"/>
          </a:solidFill>
        </a:ln>
      </dgm:spPr>
      <dgm:t>
        <a:bodyPr/>
        <a:lstStyle/>
        <a:p>
          <a:r>
            <a:rPr lang="en-US" dirty="0" smtClean="0">
              <a:solidFill>
                <a:srgbClr val="000000"/>
              </a:solidFill>
            </a:rPr>
            <a:t>Obtain Object Measurements</a:t>
          </a:r>
          <a:endParaRPr lang="en-US" dirty="0">
            <a:solidFill>
              <a:srgbClr val="000000"/>
            </a:solidFill>
          </a:endParaRPr>
        </a:p>
      </dgm:t>
    </dgm:pt>
    <dgm:pt modelId="{7A9CCFCD-F0B1-C74A-AAF1-22717EF9B3C6}" type="parTrans" cxnId="{3E2E0172-E883-584E-95AE-410C5F196391}">
      <dgm:prSet/>
      <dgm:spPr/>
      <dgm:t>
        <a:bodyPr/>
        <a:lstStyle/>
        <a:p>
          <a:endParaRPr lang="en-US"/>
        </a:p>
      </dgm:t>
    </dgm:pt>
    <dgm:pt modelId="{7CB990C3-7050-4E44-A0A6-32DE7248970C}" type="sibTrans" cxnId="{3E2E0172-E883-584E-95AE-410C5F196391}">
      <dgm:prSet/>
      <dgm:spPr/>
      <dgm:t>
        <a:bodyPr/>
        <a:lstStyle/>
        <a:p>
          <a:endParaRPr lang="en-US"/>
        </a:p>
      </dgm:t>
    </dgm:pt>
    <dgm:pt modelId="{E2F9C360-8A94-8844-809C-E2968762EC77}">
      <dgm:prSet/>
      <dgm:spPr>
        <a:solidFill>
          <a:srgbClr val="FFFFFF"/>
        </a:solidFill>
        <a:ln>
          <a:solidFill>
            <a:srgbClr val="000000"/>
          </a:solidFill>
        </a:ln>
      </dgm:spPr>
      <dgm:t>
        <a:bodyPr/>
        <a:lstStyle/>
        <a:p>
          <a:r>
            <a:rPr lang="en-US" dirty="0" smtClean="0">
              <a:solidFill>
                <a:srgbClr val="000000"/>
              </a:solidFill>
            </a:rPr>
            <a:t>Generate Hypotheses </a:t>
          </a:r>
          <a:endParaRPr lang="en-US" dirty="0">
            <a:solidFill>
              <a:srgbClr val="000000"/>
            </a:solidFill>
          </a:endParaRPr>
        </a:p>
      </dgm:t>
    </dgm:pt>
    <dgm:pt modelId="{C5556571-4065-8044-9B7D-DA21F46E1870}" type="parTrans" cxnId="{D9581304-026C-1B47-8067-A90A72D76F14}">
      <dgm:prSet/>
      <dgm:spPr/>
      <dgm:t>
        <a:bodyPr/>
        <a:lstStyle/>
        <a:p>
          <a:endParaRPr lang="en-US"/>
        </a:p>
      </dgm:t>
    </dgm:pt>
    <dgm:pt modelId="{66EA16EE-391B-F943-813D-F4947B05B283}" type="sibTrans" cxnId="{D9581304-026C-1B47-8067-A90A72D76F14}">
      <dgm:prSet/>
      <dgm:spPr/>
      <dgm:t>
        <a:bodyPr/>
        <a:lstStyle/>
        <a:p>
          <a:endParaRPr lang="en-US"/>
        </a:p>
      </dgm:t>
    </dgm:pt>
    <dgm:pt modelId="{4DEF5D5F-E28C-6A41-BFCD-D4261C47502A}">
      <dgm:prSet/>
      <dgm:spPr>
        <a:solidFill>
          <a:srgbClr val="FFFFFF"/>
        </a:solidFill>
        <a:ln>
          <a:solidFill>
            <a:srgbClr val="000000"/>
          </a:solidFill>
        </a:ln>
      </dgm:spPr>
      <dgm:t>
        <a:bodyPr/>
        <a:lstStyle/>
        <a:p>
          <a:r>
            <a:rPr lang="en-US" dirty="0" smtClean="0">
              <a:solidFill>
                <a:srgbClr val="000000"/>
              </a:solidFill>
            </a:rPr>
            <a:t>Prune Hypotheses</a:t>
          </a:r>
          <a:endParaRPr lang="en-US" dirty="0">
            <a:solidFill>
              <a:srgbClr val="000000"/>
            </a:solidFill>
          </a:endParaRPr>
        </a:p>
      </dgm:t>
    </dgm:pt>
    <dgm:pt modelId="{28469A86-EC68-A148-9227-05FAF46447CC}" type="parTrans" cxnId="{A6E9CB2B-C108-C74A-A263-4009DD620965}">
      <dgm:prSet/>
      <dgm:spPr/>
      <dgm:t>
        <a:bodyPr/>
        <a:lstStyle/>
        <a:p>
          <a:endParaRPr lang="en-US"/>
        </a:p>
      </dgm:t>
    </dgm:pt>
    <dgm:pt modelId="{12677831-9445-1D40-A3EA-2CF8D6986F36}" type="sibTrans" cxnId="{A6E9CB2B-C108-C74A-A263-4009DD620965}">
      <dgm:prSet/>
      <dgm:spPr/>
      <dgm:t>
        <a:bodyPr/>
        <a:lstStyle/>
        <a:p>
          <a:endParaRPr lang="en-US"/>
        </a:p>
      </dgm:t>
    </dgm:pt>
    <dgm:pt modelId="{DA2B1826-2FA7-5045-A791-02B6F0F33864}">
      <dgm:prSet/>
      <dgm:spPr>
        <a:solidFill>
          <a:srgbClr val="CCFFCC"/>
        </a:solidFill>
        <a:ln>
          <a:solidFill>
            <a:srgbClr val="000000"/>
          </a:solidFill>
        </a:ln>
      </dgm:spPr>
      <dgm:t>
        <a:bodyPr/>
        <a:lstStyle/>
        <a:p>
          <a:r>
            <a:rPr lang="en-US" dirty="0" smtClean="0">
              <a:solidFill>
                <a:srgbClr val="000000"/>
              </a:solidFill>
            </a:rPr>
            <a:t>Correlate Hypotheses with Previous Feasible Tracks</a:t>
          </a:r>
          <a:endParaRPr lang="en-US" dirty="0">
            <a:solidFill>
              <a:srgbClr val="000000"/>
            </a:solidFill>
          </a:endParaRPr>
        </a:p>
      </dgm:t>
    </dgm:pt>
    <dgm:pt modelId="{4CF72866-EA39-8747-A7CB-1423FABDF70E}" type="parTrans" cxnId="{ABB5F191-AD7C-6240-B2D4-8678CE92D73A}">
      <dgm:prSet/>
      <dgm:spPr/>
      <dgm:t>
        <a:bodyPr/>
        <a:lstStyle/>
        <a:p>
          <a:endParaRPr lang="en-US"/>
        </a:p>
      </dgm:t>
    </dgm:pt>
    <dgm:pt modelId="{639AD0C3-4CE0-1547-AD95-490E575A9CA2}" type="sibTrans" cxnId="{ABB5F191-AD7C-6240-B2D4-8678CE92D73A}">
      <dgm:prSet/>
      <dgm:spPr/>
      <dgm:t>
        <a:bodyPr/>
        <a:lstStyle/>
        <a:p>
          <a:endParaRPr lang="en-US"/>
        </a:p>
      </dgm:t>
    </dgm:pt>
    <dgm:pt modelId="{279BF39B-FBB4-BA45-8547-734A1369D34D}">
      <dgm:prSet/>
      <dgm:spPr>
        <a:solidFill>
          <a:srgbClr val="FFFFFF"/>
        </a:solidFill>
        <a:ln>
          <a:solidFill>
            <a:srgbClr val="000000"/>
          </a:solidFill>
        </a:ln>
      </dgm:spPr>
      <dgm:t>
        <a:bodyPr/>
        <a:lstStyle/>
        <a:p>
          <a:r>
            <a:rPr lang="en-US" dirty="0" smtClean="0">
              <a:solidFill>
                <a:srgbClr val="000000"/>
              </a:solidFill>
            </a:rPr>
            <a:t>Prune Feasible Tracks</a:t>
          </a:r>
          <a:endParaRPr lang="en-US" dirty="0">
            <a:solidFill>
              <a:srgbClr val="000000"/>
            </a:solidFill>
          </a:endParaRPr>
        </a:p>
      </dgm:t>
    </dgm:pt>
    <dgm:pt modelId="{408A1DA4-9E0E-DF44-94EA-E77B3163F053}" type="parTrans" cxnId="{602BE286-0805-9842-9861-507B7458080C}">
      <dgm:prSet/>
      <dgm:spPr/>
      <dgm:t>
        <a:bodyPr/>
        <a:lstStyle/>
        <a:p>
          <a:endParaRPr lang="en-US"/>
        </a:p>
      </dgm:t>
    </dgm:pt>
    <dgm:pt modelId="{1273C465-46B5-1E4B-AD9C-ECE19EF5C27F}" type="sibTrans" cxnId="{602BE286-0805-9842-9861-507B7458080C}">
      <dgm:prSet/>
      <dgm:spPr/>
      <dgm:t>
        <a:bodyPr/>
        <a:lstStyle/>
        <a:p>
          <a:endParaRPr lang="en-US"/>
        </a:p>
      </dgm:t>
    </dgm:pt>
    <dgm:pt modelId="{B94AD876-A0D7-F048-8565-82AEC2C4D0AB}">
      <dgm:prSet/>
      <dgm:spPr>
        <a:solidFill>
          <a:srgbClr val="FFFFFF"/>
        </a:solidFill>
        <a:ln>
          <a:solidFill>
            <a:srgbClr val="000000"/>
          </a:solidFill>
        </a:ln>
      </dgm:spPr>
      <dgm:t>
        <a:bodyPr/>
        <a:lstStyle/>
        <a:p>
          <a:r>
            <a:rPr lang="en-US" dirty="0" smtClean="0">
              <a:solidFill>
                <a:srgbClr val="000000"/>
              </a:solidFill>
            </a:rPr>
            <a:t>Publish Confirmed Tracks</a:t>
          </a:r>
          <a:endParaRPr lang="en-US" dirty="0">
            <a:solidFill>
              <a:srgbClr val="000000"/>
            </a:solidFill>
          </a:endParaRPr>
        </a:p>
      </dgm:t>
    </dgm:pt>
    <dgm:pt modelId="{DC2C565A-9C52-D94A-81D8-5072C7EDB884}" type="parTrans" cxnId="{D5E0419E-7563-7249-8DCE-BB1DA5DA9B91}">
      <dgm:prSet/>
      <dgm:spPr/>
      <dgm:t>
        <a:bodyPr/>
        <a:lstStyle/>
        <a:p>
          <a:endParaRPr lang="en-US"/>
        </a:p>
      </dgm:t>
    </dgm:pt>
    <dgm:pt modelId="{D80B2766-D705-8C4F-BF12-E8BFD1B1404E}" type="sibTrans" cxnId="{D5E0419E-7563-7249-8DCE-BB1DA5DA9B91}">
      <dgm:prSet/>
      <dgm:spPr/>
      <dgm:t>
        <a:bodyPr/>
        <a:lstStyle/>
        <a:p>
          <a:endParaRPr lang="en-US"/>
        </a:p>
      </dgm:t>
    </dgm:pt>
    <dgm:pt modelId="{8C1B8100-1658-F24C-9DEB-73A131B67EE7}" type="pres">
      <dgm:prSet presAssocID="{B8E49854-7B3E-694C-B5AB-675F6F76D1A9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B851955-06B3-1046-B361-D4679D584284}" type="pres">
      <dgm:prSet presAssocID="{B94AD876-A0D7-F048-8565-82AEC2C4D0AB}" presName="boxAndChildren" presStyleCnt="0"/>
      <dgm:spPr/>
    </dgm:pt>
    <dgm:pt modelId="{093605F2-CFE0-C64D-9084-CFEB9E8076FF}" type="pres">
      <dgm:prSet presAssocID="{B94AD876-A0D7-F048-8565-82AEC2C4D0AB}" presName="parentTextBox" presStyleLbl="node1" presStyleIdx="0" presStyleCnt="6"/>
      <dgm:spPr/>
      <dgm:t>
        <a:bodyPr/>
        <a:lstStyle/>
        <a:p>
          <a:endParaRPr lang="en-US"/>
        </a:p>
      </dgm:t>
    </dgm:pt>
    <dgm:pt modelId="{DD0CA3B4-CDCC-FE49-8A5C-32BAEB6C66C3}" type="pres">
      <dgm:prSet presAssocID="{1273C465-46B5-1E4B-AD9C-ECE19EF5C27F}" presName="sp" presStyleCnt="0"/>
      <dgm:spPr/>
    </dgm:pt>
    <dgm:pt modelId="{64FB7DE5-A52D-B347-9558-79AC4C4B4E6E}" type="pres">
      <dgm:prSet presAssocID="{279BF39B-FBB4-BA45-8547-734A1369D34D}" presName="arrowAndChildren" presStyleCnt="0"/>
      <dgm:spPr/>
    </dgm:pt>
    <dgm:pt modelId="{863C6181-260E-D547-AE01-F9D96751C423}" type="pres">
      <dgm:prSet presAssocID="{279BF39B-FBB4-BA45-8547-734A1369D34D}" presName="parentTextArrow" presStyleLbl="node1" presStyleIdx="1" presStyleCnt="6"/>
      <dgm:spPr/>
      <dgm:t>
        <a:bodyPr/>
        <a:lstStyle/>
        <a:p>
          <a:endParaRPr lang="en-US"/>
        </a:p>
      </dgm:t>
    </dgm:pt>
    <dgm:pt modelId="{E577D1BF-1A94-F346-8B5A-96EEEBF9B381}" type="pres">
      <dgm:prSet presAssocID="{639AD0C3-4CE0-1547-AD95-490E575A9CA2}" presName="sp" presStyleCnt="0"/>
      <dgm:spPr/>
    </dgm:pt>
    <dgm:pt modelId="{D114A6A1-06E9-4D48-A47B-835CCEC7014B}" type="pres">
      <dgm:prSet presAssocID="{DA2B1826-2FA7-5045-A791-02B6F0F33864}" presName="arrowAndChildren" presStyleCnt="0"/>
      <dgm:spPr/>
    </dgm:pt>
    <dgm:pt modelId="{A09F1E75-F6B9-D245-9A49-59CFD1FB726E}" type="pres">
      <dgm:prSet presAssocID="{DA2B1826-2FA7-5045-A791-02B6F0F33864}" presName="parentTextArrow" presStyleLbl="node1" presStyleIdx="2" presStyleCnt="6"/>
      <dgm:spPr/>
      <dgm:t>
        <a:bodyPr/>
        <a:lstStyle/>
        <a:p>
          <a:endParaRPr lang="en-US"/>
        </a:p>
      </dgm:t>
    </dgm:pt>
    <dgm:pt modelId="{D35235CD-26E3-3848-9A8F-947CB8190292}" type="pres">
      <dgm:prSet presAssocID="{12677831-9445-1D40-A3EA-2CF8D6986F36}" presName="sp" presStyleCnt="0"/>
      <dgm:spPr/>
    </dgm:pt>
    <dgm:pt modelId="{84FA1A1E-565B-9B46-89B4-8D5F21447DAB}" type="pres">
      <dgm:prSet presAssocID="{4DEF5D5F-E28C-6A41-BFCD-D4261C47502A}" presName="arrowAndChildren" presStyleCnt="0"/>
      <dgm:spPr/>
    </dgm:pt>
    <dgm:pt modelId="{A4E58538-D323-F641-A027-7E91DC44BEFA}" type="pres">
      <dgm:prSet presAssocID="{4DEF5D5F-E28C-6A41-BFCD-D4261C47502A}" presName="parentTextArrow" presStyleLbl="node1" presStyleIdx="3" presStyleCnt="6"/>
      <dgm:spPr/>
      <dgm:t>
        <a:bodyPr/>
        <a:lstStyle/>
        <a:p>
          <a:endParaRPr lang="en-US"/>
        </a:p>
      </dgm:t>
    </dgm:pt>
    <dgm:pt modelId="{195C0D64-9066-4E42-A252-27946EC4F6F9}" type="pres">
      <dgm:prSet presAssocID="{66EA16EE-391B-F943-813D-F4947B05B283}" presName="sp" presStyleCnt="0"/>
      <dgm:spPr/>
    </dgm:pt>
    <dgm:pt modelId="{942C2291-8835-1B4C-8825-B52AF94AC761}" type="pres">
      <dgm:prSet presAssocID="{E2F9C360-8A94-8844-809C-E2968762EC77}" presName="arrowAndChildren" presStyleCnt="0"/>
      <dgm:spPr/>
    </dgm:pt>
    <dgm:pt modelId="{91902FAA-1B16-F54A-8B43-953A11034D87}" type="pres">
      <dgm:prSet presAssocID="{E2F9C360-8A94-8844-809C-E2968762EC77}" presName="parentTextArrow" presStyleLbl="node1" presStyleIdx="4" presStyleCnt="6"/>
      <dgm:spPr/>
      <dgm:t>
        <a:bodyPr/>
        <a:lstStyle/>
        <a:p>
          <a:endParaRPr lang="en-US"/>
        </a:p>
      </dgm:t>
    </dgm:pt>
    <dgm:pt modelId="{C3212A1B-CD3C-DD4F-A067-FABB8D0E4A0E}" type="pres">
      <dgm:prSet presAssocID="{7CB990C3-7050-4E44-A0A6-32DE7248970C}" presName="sp" presStyleCnt="0"/>
      <dgm:spPr/>
    </dgm:pt>
    <dgm:pt modelId="{D0AE937F-F97C-7647-8F4C-58C673801DBA}" type="pres">
      <dgm:prSet presAssocID="{49E26339-9125-F545-8917-B8A2BAD2FC48}" presName="arrowAndChildren" presStyleCnt="0"/>
      <dgm:spPr/>
    </dgm:pt>
    <dgm:pt modelId="{E026738D-1EFA-AD49-B384-C1351A2F5836}" type="pres">
      <dgm:prSet presAssocID="{49E26339-9125-F545-8917-B8A2BAD2FC48}" presName="parentTextArrow" presStyleLbl="node1" presStyleIdx="5" presStyleCnt="6"/>
      <dgm:spPr/>
      <dgm:t>
        <a:bodyPr/>
        <a:lstStyle/>
        <a:p>
          <a:endParaRPr lang="en-US"/>
        </a:p>
      </dgm:t>
    </dgm:pt>
  </dgm:ptLst>
  <dgm:cxnLst>
    <dgm:cxn modelId="{D9581304-026C-1B47-8067-A90A72D76F14}" srcId="{B8E49854-7B3E-694C-B5AB-675F6F76D1A9}" destId="{E2F9C360-8A94-8844-809C-E2968762EC77}" srcOrd="1" destOrd="0" parTransId="{C5556571-4065-8044-9B7D-DA21F46E1870}" sibTransId="{66EA16EE-391B-F943-813D-F4947B05B283}"/>
    <dgm:cxn modelId="{3E096E2B-D3E9-A042-BAE5-096CE65FE3A8}" type="presOf" srcId="{B94AD876-A0D7-F048-8565-82AEC2C4D0AB}" destId="{093605F2-CFE0-C64D-9084-CFEB9E8076FF}" srcOrd="0" destOrd="0" presId="urn:microsoft.com/office/officeart/2005/8/layout/process4"/>
    <dgm:cxn modelId="{ABB5F191-AD7C-6240-B2D4-8678CE92D73A}" srcId="{B8E49854-7B3E-694C-B5AB-675F6F76D1A9}" destId="{DA2B1826-2FA7-5045-A791-02B6F0F33864}" srcOrd="3" destOrd="0" parTransId="{4CF72866-EA39-8747-A7CB-1423FABDF70E}" sibTransId="{639AD0C3-4CE0-1547-AD95-490E575A9CA2}"/>
    <dgm:cxn modelId="{3E2E0172-E883-584E-95AE-410C5F196391}" srcId="{B8E49854-7B3E-694C-B5AB-675F6F76D1A9}" destId="{49E26339-9125-F545-8917-B8A2BAD2FC48}" srcOrd="0" destOrd="0" parTransId="{7A9CCFCD-F0B1-C74A-AAF1-22717EF9B3C6}" sibTransId="{7CB990C3-7050-4E44-A0A6-32DE7248970C}"/>
    <dgm:cxn modelId="{A6E9CB2B-C108-C74A-A263-4009DD620965}" srcId="{B8E49854-7B3E-694C-B5AB-675F6F76D1A9}" destId="{4DEF5D5F-E28C-6A41-BFCD-D4261C47502A}" srcOrd="2" destOrd="0" parTransId="{28469A86-EC68-A148-9227-05FAF46447CC}" sibTransId="{12677831-9445-1D40-A3EA-2CF8D6986F36}"/>
    <dgm:cxn modelId="{3BD6B3CC-7C01-C743-A94A-CD0C258355A6}" type="presOf" srcId="{4DEF5D5F-E28C-6A41-BFCD-D4261C47502A}" destId="{A4E58538-D323-F641-A027-7E91DC44BEFA}" srcOrd="0" destOrd="0" presId="urn:microsoft.com/office/officeart/2005/8/layout/process4"/>
    <dgm:cxn modelId="{6DA5E9E5-8B04-094A-BBFC-9858F6EEF0D3}" type="presOf" srcId="{49E26339-9125-F545-8917-B8A2BAD2FC48}" destId="{E026738D-1EFA-AD49-B384-C1351A2F5836}" srcOrd="0" destOrd="0" presId="urn:microsoft.com/office/officeart/2005/8/layout/process4"/>
    <dgm:cxn modelId="{2FFB52D0-854F-6A49-B154-9AE95919B7C2}" type="presOf" srcId="{DA2B1826-2FA7-5045-A791-02B6F0F33864}" destId="{A09F1E75-F6B9-D245-9A49-59CFD1FB726E}" srcOrd="0" destOrd="0" presId="urn:microsoft.com/office/officeart/2005/8/layout/process4"/>
    <dgm:cxn modelId="{602BE286-0805-9842-9861-507B7458080C}" srcId="{B8E49854-7B3E-694C-B5AB-675F6F76D1A9}" destId="{279BF39B-FBB4-BA45-8547-734A1369D34D}" srcOrd="4" destOrd="0" parTransId="{408A1DA4-9E0E-DF44-94EA-E77B3163F053}" sibTransId="{1273C465-46B5-1E4B-AD9C-ECE19EF5C27F}"/>
    <dgm:cxn modelId="{EFC47871-6478-A848-9F1F-F3F9B3B7FEC3}" type="presOf" srcId="{B8E49854-7B3E-694C-B5AB-675F6F76D1A9}" destId="{8C1B8100-1658-F24C-9DEB-73A131B67EE7}" srcOrd="0" destOrd="0" presId="urn:microsoft.com/office/officeart/2005/8/layout/process4"/>
    <dgm:cxn modelId="{D5E0419E-7563-7249-8DCE-BB1DA5DA9B91}" srcId="{B8E49854-7B3E-694C-B5AB-675F6F76D1A9}" destId="{B94AD876-A0D7-F048-8565-82AEC2C4D0AB}" srcOrd="5" destOrd="0" parTransId="{DC2C565A-9C52-D94A-81D8-5072C7EDB884}" sibTransId="{D80B2766-D705-8C4F-BF12-E8BFD1B1404E}"/>
    <dgm:cxn modelId="{E8C754EA-EF8E-F94C-B813-D97D2104AD9F}" type="presOf" srcId="{279BF39B-FBB4-BA45-8547-734A1369D34D}" destId="{863C6181-260E-D547-AE01-F9D96751C423}" srcOrd="0" destOrd="0" presId="urn:microsoft.com/office/officeart/2005/8/layout/process4"/>
    <dgm:cxn modelId="{CE8DDB38-4EA8-C64B-A7B6-E74E4A037DFC}" type="presOf" srcId="{E2F9C360-8A94-8844-809C-E2968762EC77}" destId="{91902FAA-1B16-F54A-8B43-953A11034D87}" srcOrd="0" destOrd="0" presId="urn:microsoft.com/office/officeart/2005/8/layout/process4"/>
    <dgm:cxn modelId="{1F3169DE-813D-C64A-96BB-F0A29F72ACDB}" type="presParOf" srcId="{8C1B8100-1658-F24C-9DEB-73A131B67EE7}" destId="{8B851955-06B3-1046-B361-D4679D584284}" srcOrd="0" destOrd="0" presId="urn:microsoft.com/office/officeart/2005/8/layout/process4"/>
    <dgm:cxn modelId="{A0D55F26-E023-2247-8DB0-CB387FDF3B32}" type="presParOf" srcId="{8B851955-06B3-1046-B361-D4679D584284}" destId="{093605F2-CFE0-C64D-9084-CFEB9E8076FF}" srcOrd="0" destOrd="0" presId="urn:microsoft.com/office/officeart/2005/8/layout/process4"/>
    <dgm:cxn modelId="{926E9116-DD1B-B747-85FB-897B4556BD68}" type="presParOf" srcId="{8C1B8100-1658-F24C-9DEB-73A131B67EE7}" destId="{DD0CA3B4-CDCC-FE49-8A5C-32BAEB6C66C3}" srcOrd="1" destOrd="0" presId="urn:microsoft.com/office/officeart/2005/8/layout/process4"/>
    <dgm:cxn modelId="{5CD06117-4064-504C-9535-C59B82F51AB1}" type="presParOf" srcId="{8C1B8100-1658-F24C-9DEB-73A131B67EE7}" destId="{64FB7DE5-A52D-B347-9558-79AC4C4B4E6E}" srcOrd="2" destOrd="0" presId="urn:microsoft.com/office/officeart/2005/8/layout/process4"/>
    <dgm:cxn modelId="{800F6D88-E640-FC48-AB7C-F8D0DFD49B85}" type="presParOf" srcId="{64FB7DE5-A52D-B347-9558-79AC4C4B4E6E}" destId="{863C6181-260E-D547-AE01-F9D96751C423}" srcOrd="0" destOrd="0" presId="urn:microsoft.com/office/officeart/2005/8/layout/process4"/>
    <dgm:cxn modelId="{AE106549-6270-2B45-8B28-597905D368E1}" type="presParOf" srcId="{8C1B8100-1658-F24C-9DEB-73A131B67EE7}" destId="{E577D1BF-1A94-F346-8B5A-96EEEBF9B381}" srcOrd="3" destOrd="0" presId="urn:microsoft.com/office/officeart/2005/8/layout/process4"/>
    <dgm:cxn modelId="{8D9B3769-AADA-D24E-A72F-22781EB72993}" type="presParOf" srcId="{8C1B8100-1658-F24C-9DEB-73A131B67EE7}" destId="{D114A6A1-06E9-4D48-A47B-835CCEC7014B}" srcOrd="4" destOrd="0" presId="urn:microsoft.com/office/officeart/2005/8/layout/process4"/>
    <dgm:cxn modelId="{8EB3533C-0387-484A-AD44-55E6FEEC1896}" type="presParOf" srcId="{D114A6A1-06E9-4D48-A47B-835CCEC7014B}" destId="{A09F1E75-F6B9-D245-9A49-59CFD1FB726E}" srcOrd="0" destOrd="0" presId="urn:microsoft.com/office/officeart/2005/8/layout/process4"/>
    <dgm:cxn modelId="{9565A622-7D28-3446-A4C2-560DD2B3160F}" type="presParOf" srcId="{8C1B8100-1658-F24C-9DEB-73A131B67EE7}" destId="{D35235CD-26E3-3848-9A8F-947CB8190292}" srcOrd="5" destOrd="0" presId="urn:microsoft.com/office/officeart/2005/8/layout/process4"/>
    <dgm:cxn modelId="{884B92C8-7BD0-7848-ADC8-685A7504F11C}" type="presParOf" srcId="{8C1B8100-1658-F24C-9DEB-73A131B67EE7}" destId="{84FA1A1E-565B-9B46-89B4-8D5F21447DAB}" srcOrd="6" destOrd="0" presId="urn:microsoft.com/office/officeart/2005/8/layout/process4"/>
    <dgm:cxn modelId="{9F6B4574-2E02-D04C-9D41-EC61D22C29DB}" type="presParOf" srcId="{84FA1A1E-565B-9B46-89B4-8D5F21447DAB}" destId="{A4E58538-D323-F641-A027-7E91DC44BEFA}" srcOrd="0" destOrd="0" presId="urn:microsoft.com/office/officeart/2005/8/layout/process4"/>
    <dgm:cxn modelId="{DABC7AE3-1501-2947-BCEF-450A897FE2FD}" type="presParOf" srcId="{8C1B8100-1658-F24C-9DEB-73A131B67EE7}" destId="{195C0D64-9066-4E42-A252-27946EC4F6F9}" srcOrd="7" destOrd="0" presId="urn:microsoft.com/office/officeart/2005/8/layout/process4"/>
    <dgm:cxn modelId="{0CF93014-51D8-434C-8E1D-E3690C926B29}" type="presParOf" srcId="{8C1B8100-1658-F24C-9DEB-73A131B67EE7}" destId="{942C2291-8835-1B4C-8825-B52AF94AC761}" srcOrd="8" destOrd="0" presId="urn:microsoft.com/office/officeart/2005/8/layout/process4"/>
    <dgm:cxn modelId="{FD6E7997-4F47-724A-A0E0-65CB88B66367}" type="presParOf" srcId="{942C2291-8835-1B4C-8825-B52AF94AC761}" destId="{91902FAA-1B16-F54A-8B43-953A11034D87}" srcOrd="0" destOrd="0" presId="urn:microsoft.com/office/officeart/2005/8/layout/process4"/>
    <dgm:cxn modelId="{BA3DAD6B-8C7D-DF45-8B26-F1B5631D6F98}" type="presParOf" srcId="{8C1B8100-1658-F24C-9DEB-73A131B67EE7}" destId="{C3212A1B-CD3C-DD4F-A067-FABB8D0E4A0E}" srcOrd="9" destOrd="0" presId="urn:microsoft.com/office/officeart/2005/8/layout/process4"/>
    <dgm:cxn modelId="{7A8B35BA-5A2D-FF49-BE9D-B0869F979458}" type="presParOf" srcId="{8C1B8100-1658-F24C-9DEB-73A131B67EE7}" destId="{D0AE937F-F97C-7647-8F4C-58C673801DBA}" srcOrd="10" destOrd="0" presId="urn:microsoft.com/office/officeart/2005/8/layout/process4"/>
    <dgm:cxn modelId="{286518A8-3ED7-4D48-9BD0-7FDA254338AE}" type="presParOf" srcId="{D0AE937F-F97C-7647-8F4C-58C673801DBA}" destId="{E026738D-1EFA-AD49-B384-C1351A2F5836}" srcOrd="0" destOrd="0" presId="urn:microsoft.com/office/officeart/2005/8/layout/process4"/>
  </dgm:cxnLst>
  <dgm:bg>
    <a:solidFill>
      <a:srgbClr val="FFFFFF"/>
    </a:solidFill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8E49854-7B3E-694C-B5AB-675F6F76D1A9}" type="doc">
      <dgm:prSet loTypeId="urn:microsoft.com/office/officeart/2005/8/layout/process4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9E26339-9125-F545-8917-B8A2BAD2FC48}">
      <dgm:prSet phldrT="[Text]"/>
      <dgm:spPr>
        <a:noFill/>
        <a:ln>
          <a:solidFill>
            <a:schemeClr val="tx1"/>
          </a:solidFill>
        </a:ln>
      </dgm:spPr>
      <dgm:t>
        <a:bodyPr/>
        <a:lstStyle/>
        <a:p>
          <a:r>
            <a:rPr lang="en-US" dirty="0" smtClean="0">
              <a:solidFill>
                <a:srgbClr val="000000"/>
              </a:solidFill>
            </a:rPr>
            <a:t>Obtain Object Measurements</a:t>
          </a:r>
          <a:endParaRPr lang="en-US" dirty="0">
            <a:solidFill>
              <a:srgbClr val="000000"/>
            </a:solidFill>
          </a:endParaRPr>
        </a:p>
      </dgm:t>
    </dgm:pt>
    <dgm:pt modelId="{7A9CCFCD-F0B1-C74A-AAF1-22717EF9B3C6}" type="parTrans" cxnId="{3E2E0172-E883-584E-95AE-410C5F196391}">
      <dgm:prSet/>
      <dgm:spPr/>
      <dgm:t>
        <a:bodyPr/>
        <a:lstStyle/>
        <a:p>
          <a:endParaRPr lang="en-US"/>
        </a:p>
      </dgm:t>
    </dgm:pt>
    <dgm:pt modelId="{7CB990C3-7050-4E44-A0A6-32DE7248970C}" type="sibTrans" cxnId="{3E2E0172-E883-584E-95AE-410C5F196391}">
      <dgm:prSet/>
      <dgm:spPr/>
      <dgm:t>
        <a:bodyPr/>
        <a:lstStyle/>
        <a:p>
          <a:endParaRPr lang="en-US"/>
        </a:p>
      </dgm:t>
    </dgm:pt>
    <dgm:pt modelId="{E2F9C360-8A94-8844-809C-E2968762EC77}">
      <dgm:prSet/>
      <dgm:spPr>
        <a:solidFill>
          <a:srgbClr val="FFFFFF"/>
        </a:solidFill>
        <a:ln>
          <a:solidFill>
            <a:srgbClr val="000000"/>
          </a:solidFill>
        </a:ln>
      </dgm:spPr>
      <dgm:t>
        <a:bodyPr/>
        <a:lstStyle/>
        <a:p>
          <a:r>
            <a:rPr lang="en-US" dirty="0" smtClean="0">
              <a:solidFill>
                <a:srgbClr val="000000"/>
              </a:solidFill>
            </a:rPr>
            <a:t>Generate Hypotheses </a:t>
          </a:r>
          <a:endParaRPr lang="en-US" dirty="0">
            <a:solidFill>
              <a:srgbClr val="000000"/>
            </a:solidFill>
          </a:endParaRPr>
        </a:p>
      </dgm:t>
    </dgm:pt>
    <dgm:pt modelId="{C5556571-4065-8044-9B7D-DA21F46E1870}" type="parTrans" cxnId="{D9581304-026C-1B47-8067-A90A72D76F14}">
      <dgm:prSet/>
      <dgm:spPr/>
      <dgm:t>
        <a:bodyPr/>
        <a:lstStyle/>
        <a:p>
          <a:endParaRPr lang="en-US"/>
        </a:p>
      </dgm:t>
    </dgm:pt>
    <dgm:pt modelId="{66EA16EE-391B-F943-813D-F4947B05B283}" type="sibTrans" cxnId="{D9581304-026C-1B47-8067-A90A72D76F14}">
      <dgm:prSet/>
      <dgm:spPr/>
      <dgm:t>
        <a:bodyPr/>
        <a:lstStyle/>
        <a:p>
          <a:endParaRPr lang="en-US"/>
        </a:p>
      </dgm:t>
    </dgm:pt>
    <dgm:pt modelId="{4DEF5D5F-E28C-6A41-BFCD-D4261C47502A}">
      <dgm:prSet/>
      <dgm:spPr>
        <a:solidFill>
          <a:srgbClr val="FFFFFF"/>
        </a:solidFill>
        <a:ln>
          <a:solidFill>
            <a:srgbClr val="000000"/>
          </a:solidFill>
        </a:ln>
      </dgm:spPr>
      <dgm:t>
        <a:bodyPr/>
        <a:lstStyle/>
        <a:p>
          <a:r>
            <a:rPr lang="en-US" dirty="0" smtClean="0">
              <a:solidFill>
                <a:srgbClr val="000000"/>
              </a:solidFill>
            </a:rPr>
            <a:t>Prune Hypotheses</a:t>
          </a:r>
          <a:endParaRPr lang="en-US" dirty="0">
            <a:solidFill>
              <a:srgbClr val="000000"/>
            </a:solidFill>
          </a:endParaRPr>
        </a:p>
      </dgm:t>
    </dgm:pt>
    <dgm:pt modelId="{28469A86-EC68-A148-9227-05FAF46447CC}" type="parTrans" cxnId="{A6E9CB2B-C108-C74A-A263-4009DD620965}">
      <dgm:prSet/>
      <dgm:spPr/>
      <dgm:t>
        <a:bodyPr/>
        <a:lstStyle/>
        <a:p>
          <a:endParaRPr lang="en-US"/>
        </a:p>
      </dgm:t>
    </dgm:pt>
    <dgm:pt modelId="{12677831-9445-1D40-A3EA-2CF8D6986F36}" type="sibTrans" cxnId="{A6E9CB2B-C108-C74A-A263-4009DD620965}">
      <dgm:prSet/>
      <dgm:spPr/>
      <dgm:t>
        <a:bodyPr/>
        <a:lstStyle/>
        <a:p>
          <a:endParaRPr lang="en-US"/>
        </a:p>
      </dgm:t>
    </dgm:pt>
    <dgm:pt modelId="{DA2B1826-2FA7-5045-A791-02B6F0F33864}">
      <dgm:prSet/>
      <dgm:spPr>
        <a:solidFill>
          <a:srgbClr val="FFFFFF"/>
        </a:solidFill>
        <a:ln>
          <a:solidFill>
            <a:srgbClr val="000000"/>
          </a:solidFill>
        </a:ln>
      </dgm:spPr>
      <dgm:t>
        <a:bodyPr/>
        <a:lstStyle/>
        <a:p>
          <a:r>
            <a:rPr lang="en-US" dirty="0" smtClean="0">
              <a:solidFill>
                <a:srgbClr val="000000"/>
              </a:solidFill>
            </a:rPr>
            <a:t>Correlate Hypotheses with Previous Feasible Tracks</a:t>
          </a:r>
          <a:endParaRPr lang="en-US" dirty="0">
            <a:solidFill>
              <a:srgbClr val="000000"/>
            </a:solidFill>
          </a:endParaRPr>
        </a:p>
      </dgm:t>
    </dgm:pt>
    <dgm:pt modelId="{4CF72866-EA39-8747-A7CB-1423FABDF70E}" type="parTrans" cxnId="{ABB5F191-AD7C-6240-B2D4-8678CE92D73A}">
      <dgm:prSet/>
      <dgm:spPr/>
      <dgm:t>
        <a:bodyPr/>
        <a:lstStyle/>
        <a:p>
          <a:endParaRPr lang="en-US"/>
        </a:p>
      </dgm:t>
    </dgm:pt>
    <dgm:pt modelId="{639AD0C3-4CE0-1547-AD95-490E575A9CA2}" type="sibTrans" cxnId="{ABB5F191-AD7C-6240-B2D4-8678CE92D73A}">
      <dgm:prSet/>
      <dgm:spPr/>
      <dgm:t>
        <a:bodyPr/>
        <a:lstStyle/>
        <a:p>
          <a:endParaRPr lang="en-US"/>
        </a:p>
      </dgm:t>
    </dgm:pt>
    <dgm:pt modelId="{279BF39B-FBB4-BA45-8547-734A1369D34D}">
      <dgm:prSet/>
      <dgm:spPr>
        <a:solidFill>
          <a:srgbClr val="CCFFCC"/>
        </a:solidFill>
        <a:ln>
          <a:solidFill>
            <a:srgbClr val="000000"/>
          </a:solidFill>
        </a:ln>
      </dgm:spPr>
      <dgm:t>
        <a:bodyPr/>
        <a:lstStyle/>
        <a:p>
          <a:r>
            <a:rPr lang="en-US" dirty="0" smtClean="0">
              <a:solidFill>
                <a:srgbClr val="000000"/>
              </a:solidFill>
            </a:rPr>
            <a:t>Prune Feasible Tracks</a:t>
          </a:r>
          <a:endParaRPr lang="en-US" dirty="0">
            <a:solidFill>
              <a:srgbClr val="000000"/>
            </a:solidFill>
          </a:endParaRPr>
        </a:p>
      </dgm:t>
    </dgm:pt>
    <dgm:pt modelId="{408A1DA4-9E0E-DF44-94EA-E77B3163F053}" type="parTrans" cxnId="{602BE286-0805-9842-9861-507B7458080C}">
      <dgm:prSet/>
      <dgm:spPr/>
      <dgm:t>
        <a:bodyPr/>
        <a:lstStyle/>
        <a:p>
          <a:endParaRPr lang="en-US"/>
        </a:p>
      </dgm:t>
    </dgm:pt>
    <dgm:pt modelId="{1273C465-46B5-1E4B-AD9C-ECE19EF5C27F}" type="sibTrans" cxnId="{602BE286-0805-9842-9861-507B7458080C}">
      <dgm:prSet/>
      <dgm:spPr/>
      <dgm:t>
        <a:bodyPr/>
        <a:lstStyle/>
        <a:p>
          <a:endParaRPr lang="en-US"/>
        </a:p>
      </dgm:t>
    </dgm:pt>
    <dgm:pt modelId="{B94AD876-A0D7-F048-8565-82AEC2C4D0AB}">
      <dgm:prSet/>
      <dgm:spPr>
        <a:solidFill>
          <a:srgbClr val="FFFFFF"/>
        </a:solidFill>
        <a:ln>
          <a:solidFill>
            <a:srgbClr val="000000"/>
          </a:solidFill>
        </a:ln>
      </dgm:spPr>
      <dgm:t>
        <a:bodyPr/>
        <a:lstStyle/>
        <a:p>
          <a:r>
            <a:rPr lang="en-US" dirty="0" smtClean="0">
              <a:solidFill>
                <a:srgbClr val="000000"/>
              </a:solidFill>
            </a:rPr>
            <a:t>Publish Confirmed Tracks</a:t>
          </a:r>
          <a:endParaRPr lang="en-US" dirty="0">
            <a:solidFill>
              <a:srgbClr val="000000"/>
            </a:solidFill>
          </a:endParaRPr>
        </a:p>
      </dgm:t>
    </dgm:pt>
    <dgm:pt modelId="{DC2C565A-9C52-D94A-81D8-5072C7EDB884}" type="parTrans" cxnId="{D5E0419E-7563-7249-8DCE-BB1DA5DA9B91}">
      <dgm:prSet/>
      <dgm:spPr/>
      <dgm:t>
        <a:bodyPr/>
        <a:lstStyle/>
        <a:p>
          <a:endParaRPr lang="en-US"/>
        </a:p>
      </dgm:t>
    </dgm:pt>
    <dgm:pt modelId="{D80B2766-D705-8C4F-BF12-E8BFD1B1404E}" type="sibTrans" cxnId="{D5E0419E-7563-7249-8DCE-BB1DA5DA9B91}">
      <dgm:prSet/>
      <dgm:spPr/>
      <dgm:t>
        <a:bodyPr/>
        <a:lstStyle/>
        <a:p>
          <a:endParaRPr lang="en-US"/>
        </a:p>
      </dgm:t>
    </dgm:pt>
    <dgm:pt modelId="{8C1B8100-1658-F24C-9DEB-73A131B67EE7}" type="pres">
      <dgm:prSet presAssocID="{B8E49854-7B3E-694C-B5AB-675F6F76D1A9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B851955-06B3-1046-B361-D4679D584284}" type="pres">
      <dgm:prSet presAssocID="{B94AD876-A0D7-F048-8565-82AEC2C4D0AB}" presName="boxAndChildren" presStyleCnt="0"/>
      <dgm:spPr/>
    </dgm:pt>
    <dgm:pt modelId="{093605F2-CFE0-C64D-9084-CFEB9E8076FF}" type="pres">
      <dgm:prSet presAssocID="{B94AD876-A0D7-F048-8565-82AEC2C4D0AB}" presName="parentTextBox" presStyleLbl="node1" presStyleIdx="0" presStyleCnt="6"/>
      <dgm:spPr/>
      <dgm:t>
        <a:bodyPr/>
        <a:lstStyle/>
        <a:p>
          <a:endParaRPr lang="en-US"/>
        </a:p>
      </dgm:t>
    </dgm:pt>
    <dgm:pt modelId="{DD0CA3B4-CDCC-FE49-8A5C-32BAEB6C66C3}" type="pres">
      <dgm:prSet presAssocID="{1273C465-46B5-1E4B-AD9C-ECE19EF5C27F}" presName="sp" presStyleCnt="0"/>
      <dgm:spPr/>
    </dgm:pt>
    <dgm:pt modelId="{64FB7DE5-A52D-B347-9558-79AC4C4B4E6E}" type="pres">
      <dgm:prSet presAssocID="{279BF39B-FBB4-BA45-8547-734A1369D34D}" presName="arrowAndChildren" presStyleCnt="0"/>
      <dgm:spPr/>
    </dgm:pt>
    <dgm:pt modelId="{863C6181-260E-D547-AE01-F9D96751C423}" type="pres">
      <dgm:prSet presAssocID="{279BF39B-FBB4-BA45-8547-734A1369D34D}" presName="parentTextArrow" presStyleLbl="node1" presStyleIdx="1" presStyleCnt="6"/>
      <dgm:spPr/>
      <dgm:t>
        <a:bodyPr/>
        <a:lstStyle/>
        <a:p>
          <a:endParaRPr lang="en-US"/>
        </a:p>
      </dgm:t>
    </dgm:pt>
    <dgm:pt modelId="{E577D1BF-1A94-F346-8B5A-96EEEBF9B381}" type="pres">
      <dgm:prSet presAssocID="{639AD0C3-4CE0-1547-AD95-490E575A9CA2}" presName="sp" presStyleCnt="0"/>
      <dgm:spPr/>
    </dgm:pt>
    <dgm:pt modelId="{D114A6A1-06E9-4D48-A47B-835CCEC7014B}" type="pres">
      <dgm:prSet presAssocID="{DA2B1826-2FA7-5045-A791-02B6F0F33864}" presName="arrowAndChildren" presStyleCnt="0"/>
      <dgm:spPr/>
    </dgm:pt>
    <dgm:pt modelId="{A09F1E75-F6B9-D245-9A49-59CFD1FB726E}" type="pres">
      <dgm:prSet presAssocID="{DA2B1826-2FA7-5045-A791-02B6F0F33864}" presName="parentTextArrow" presStyleLbl="node1" presStyleIdx="2" presStyleCnt="6"/>
      <dgm:spPr/>
      <dgm:t>
        <a:bodyPr/>
        <a:lstStyle/>
        <a:p>
          <a:endParaRPr lang="en-US"/>
        </a:p>
      </dgm:t>
    </dgm:pt>
    <dgm:pt modelId="{D35235CD-26E3-3848-9A8F-947CB8190292}" type="pres">
      <dgm:prSet presAssocID="{12677831-9445-1D40-A3EA-2CF8D6986F36}" presName="sp" presStyleCnt="0"/>
      <dgm:spPr/>
    </dgm:pt>
    <dgm:pt modelId="{84FA1A1E-565B-9B46-89B4-8D5F21447DAB}" type="pres">
      <dgm:prSet presAssocID="{4DEF5D5F-E28C-6A41-BFCD-D4261C47502A}" presName="arrowAndChildren" presStyleCnt="0"/>
      <dgm:spPr/>
    </dgm:pt>
    <dgm:pt modelId="{A4E58538-D323-F641-A027-7E91DC44BEFA}" type="pres">
      <dgm:prSet presAssocID="{4DEF5D5F-E28C-6A41-BFCD-D4261C47502A}" presName="parentTextArrow" presStyleLbl="node1" presStyleIdx="3" presStyleCnt="6"/>
      <dgm:spPr/>
      <dgm:t>
        <a:bodyPr/>
        <a:lstStyle/>
        <a:p>
          <a:endParaRPr lang="en-US"/>
        </a:p>
      </dgm:t>
    </dgm:pt>
    <dgm:pt modelId="{195C0D64-9066-4E42-A252-27946EC4F6F9}" type="pres">
      <dgm:prSet presAssocID="{66EA16EE-391B-F943-813D-F4947B05B283}" presName="sp" presStyleCnt="0"/>
      <dgm:spPr/>
    </dgm:pt>
    <dgm:pt modelId="{942C2291-8835-1B4C-8825-B52AF94AC761}" type="pres">
      <dgm:prSet presAssocID="{E2F9C360-8A94-8844-809C-E2968762EC77}" presName="arrowAndChildren" presStyleCnt="0"/>
      <dgm:spPr/>
    </dgm:pt>
    <dgm:pt modelId="{91902FAA-1B16-F54A-8B43-953A11034D87}" type="pres">
      <dgm:prSet presAssocID="{E2F9C360-8A94-8844-809C-E2968762EC77}" presName="parentTextArrow" presStyleLbl="node1" presStyleIdx="4" presStyleCnt="6"/>
      <dgm:spPr/>
      <dgm:t>
        <a:bodyPr/>
        <a:lstStyle/>
        <a:p>
          <a:endParaRPr lang="en-US"/>
        </a:p>
      </dgm:t>
    </dgm:pt>
    <dgm:pt modelId="{C3212A1B-CD3C-DD4F-A067-FABB8D0E4A0E}" type="pres">
      <dgm:prSet presAssocID="{7CB990C3-7050-4E44-A0A6-32DE7248970C}" presName="sp" presStyleCnt="0"/>
      <dgm:spPr/>
    </dgm:pt>
    <dgm:pt modelId="{D0AE937F-F97C-7647-8F4C-58C673801DBA}" type="pres">
      <dgm:prSet presAssocID="{49E26339-9125-F545-8917-B8A2BAD2FC48}" presName="arrowAndChildren" presStyleCnt="0"/>
      <dgm:spPr/>
    </dgm:pt>
    <dgm:pt modelId="{E026738D-1EFA-AD49-B384-C1351A2F5836}" type="pres">
      <dgm:prSet presAssocID="{49E26339-9125-F545-8917-B8A2BAD2FC48}" presName="parentTextArrow" presStyleLbl="node1" presStyleIdx="5" presStyleCnt="6"/>
      <dgm:spPr/>
      <dgm:t>
        <a:bodyPr/>
        <a:lstStyle/>
        <a:p>
          <a:endParaRPr lang="en-US"/>
        </a:p>
      </dgm:t>
    </dgm:pt>
  </dgm:ptLst>
  <dgm:cxnLst>
    <dgm:cxn modelId="{20C9D0E6-115B-9341-92A0-3079E2155B2A}" type="presOf" srcId="{279BF39B-FBB4-BA45-8547-734A1369D34D}" destId="{863C6181-260E-D547-AE01-F9D96751C423}" srcOrd="0" destOrd="0" presId="urn:microsoft.com/office/officeart/2005/8/layout/process4"/>
    <dgm:cxn modelId="{4B6E2D78-8AF6-CD46-93F9-11973B7B3E00}" type="presOf" srcId="{E2F9C360-8A94-8844-809C-E2968762EC77}" destId="{91902FAA-1B16-F54A-8B43-953A11034D87}" srcOrd="0" destOrd="0" presId="urn:microsoft.com/office/officeart/2005/8/layout/process4"/>
    <dgm:cxn modelId="{A6E9CB2B-C108-C74A-A263-4009DD620965}" srcId="{B8E49854-7B3E-694C-B5AB-675F6F76D1A9}" destId="{4DEF5D5F-E28C-6A41-BFCD-D4261C47502A}" srcOrd="2" destOrd="0" parTransId="{28469A86-EC68-A148-9227-05FAF46447CC}" sibTransId="{12677831-9445-1D40-A3EA-2CF8D6986F36}"/>
    <dgm:cxn modelId="{ABB5F191-AD7C-6240-B2D4-8678CE92D73A}" srcId="{B8E49854-7B3E-694C-B5AB-675F6F76D1A9}" destId="{DA2B1826-2FA7-5045-A791-02B6F0F33864}" srcOrd="3" destOrd="0" parTransId="{4CF72866-EA39-8747-A7CB-1423FABDF70E}" sibTransId="{639AD0C3-4CE0-1547-AD95-490E575A9CA2}"/>
    <dgm:cxn modelId="{602BE286-0805-9842-9861-507B7458080C}" srcId="{B8E49854-7B3E-694C-B5AB-675F6F76D1A9}" destId="{279BF39B-FBB4-BA45-8547-734A1369D34D}" srcOrd="4" destOrd="0" parTransId="{408A1DA4-9E0E-DF44-94EA-E77B3163F053}" sibTransId="{1273C465-46B5-1E4B-AD9C-ECE19EF5C27F}"/>
    <dgm:cxn modelId="{1ED02D96-543B-954B-B2D7-4EAB24E4A592}" type="presOf" srcId="{4DEF5D5F-E28C-6A41-BFCD-D4261C47502A}" destId="{A4E58538-D323-F641-A027-7E91DC44BEFA}" srcOrd="0" destOrd="0" presId="urn:microsoft.com/office/officeart/2005/8/layout/process4"/>
    <dgm:cxn modelId="{F60A1BEB-5F7C-9B42-86D6-2BABE84D95A6}" type="presOf" srcId="{DA2B1826-2FA7-5045-A791-02B6F0F33864}" destId="{A09F1E75-F6B9-D245-9A49-59CFD1FB726E}" srcOrd="0" destOrd="0" presId="urn:microsoft.com/office/officeart/2005/8/layout/process4"/>
    <dgm:cxn modelId="{3E2E0172-E883-584E-95AE-410C5F196391}" srcId="{B8E49854-7B3E-694C-B5AB-675F6F76D1A9}" destId="{49E26339-9125-F545-8917-B8A2BAD2FC48}" srcOrd="0" destOrd="0" parTransId="{7A9CCFCD-F0B1-C74A-AAF1-22717EF9B3C6}" sibTransId="{7CB990C3-7050-4E44-A0A6-32DE7248970C}"/>
    <dgm:cxn modelId="{E71A9E9B-A920-A043-AFA8-DC573854DF40}" type="presOf" srcId="{49E26339-9125-F545-8917-B8A2BAD2FC48}" destId="{E026738D-1EFA-AD49-B384-C1351A2F5836}" srcOrd="0" destOrd="0" presId="urn:microsoft.com/office/officeart/2005/8/layout/process4"/>
    <dgm:cxn modelId="{D5E0419E-7563-7249-8DCE-BB1DA5DA9B91}" srcId="{B8E49854-7B3E-694C-B5AB-675F6F76D1A9}" destId="{B94AD876-A0D7-F048-8565-82AEC2C4D0AB}" srcOrd="5" destOrd="0" parTransId="{DC2C565A-9C52-D94A-81D8-5072C7EDB884}" sibTransId="{D80B2766-D705-8C4F-BF12-E8BFD1B1404E}"/>
    <dgm:cxn modelId="{D9581304-026C-1B47-8067-A90A72D76F14}" srcId="{B8E49854-7B3E-694C-B5AB-675F6F76D1A9}" destId="{E2F9C360-8A94-8844-809C-E2968762EC77}" srcOrd="1" destOrd="0" parTransId="{C5556571-4065-8044-9B7D-DA21F46E1870}" sibTransId="{66EA16EE-391B-F943-813D-F4947B05B283}"/>
    <dgm:cxn modelId="{6C042D25-11F1-DB4A-A550-CDEE9F76D24A}" type="presOf" srcId="{B94AD876-A0D7-F048-8565-82AEC2C4D0AB}" destId="{093605F2-CFE0-C64D-9084-CFEB9E8076FF}" srcOrd="0" destOrd="0" presId="urn:microsoft.com/office/officeart/2005/8/layout/process4"/>
    <dgm:cxn modelId="{1A22F70F-0D04-2A45-ABAD-75571B1A622C}" type="presOf" srcId="{B8E49854-7B3E-694C-B5AB-675F6F76D1A9}" destId="{8C1B8100-1658-F24C-9DEB-73A131B67EE7}" srcOrd="0" destOrd="0" presId="urn:microsoft.com/office/officeart/2005/8/layout/process4"/>
    <dgm:cxn modelId="{E8A6F65F-DE60-EF46-B594-70EBCDEB1182}" type="presParOf" srcId="{8C1B8100-1658-F24C-9DEB-73A131B67EE7}" destId="{8B851955-06B3-1046-B361-D4679D584284}" srcOrd="0" destOrd="0" presId="urn:microsoft.com/office/officeart/2005/8/layout/process4"/>
    <dgm:cxn modelId="{B76278A7-19FF-1C4B-8E29-6A92B79471AC}" type="presParOf" srcId="{8B851955-06B3-1046-B361-D4679D584284}" destId="{093605F2-CFE0-C64D-9084-CFEB9E8076FF}" srcOrd="0" destOrd="0" presId="urn:microsoft.com/office/officeart/2005/8/layout/process4"/>
    <dgm:cxn modelId="{BB469468-9A3B-0D47-87B8-56B7C3DDA123}" type="presParOf" srcId="{8C1B8100-1658-F24C-9DEB-73A131B67EE7}" destId="{DD0CA3B4-CDCC-FE49-8A5C-32BAEB6C66C3}" srcOrd="1" destOrd="0" presId="urn:microsoft.com/office/officeart/2005/8/layout/process4"/>
    <dgm:cxn modelId="{194A38B5-09E6-A943-9507-D3AA2F05339E}" type="presParOf" srcId="{8C1B8100-1658-F24C-9DEB-73A131B67EE7}" destId="{64FB7DE5-A52D-B347-9558-79AC4C4B4E6E}" srcOrd="2" destOrd="0" presId="urn:microsoft.com/office/officeart/2005/8/layout/process4"/>
    <dgm:cxn modelId="{3ECE42D9-6E77-B749-A5D7-6DE0D9308EC9}" type="presParOf" srcId="{64FB7DE5-A52D-B347-9558-79AC4C4B4E6E}" destId="{863C6181-260E-D547-AE01-F9D96751C423}" srcOrd="0" destOrd="0" presId="urn:microsoft.com/office/officeart/2005/8/layout/process4"/>
    <dgm:cxn modelId="{E78F7E90-5C84-AC40-95C2-B32C8B1353B7}" type="presParOf" srcId="{8C1B8100-1658-F24C-9DEB-73A131B67EE7}" destId="{E577D1BF-1A94-F346-8B5A-96EEEBF9B381}" srcOrd="3" destOrd="0" presId="urn:microsoft.com/office/officeart/2005/8/layout/process4"/>
    <dgm:cxn modelId="{2582C208-D7E0-944D-970B-2C35D0D829C5}" type="presParOf" srcId="{8C1B8100-1658-F24C-9DEB-73A131B67EE7}" destId="{D114A6A1-06E9-4D48-A47B-835CCEC7014B}" srcOrd="4" destOrd="0" presId="urn:microsoft.com/office/officeart/2005/8/layout/process4"/>
    <dgm:cxn modelId="{F2B9DC2B-1E92-274B-8AC8-256E05434508}" type="presParOf" srcId="{D114A6A1-06E9-4D48-A47B-835CCEC7014B}" destId="{A09F1E75-F6B9-D245-9A49-59CFD1FB726E}" srcOrd="0" destOrd="0" presId="urn:microsoft.com/office/officeart/2005/8/layout/process4"/>
    <dgm:cxn modelId="{707F4C61-8469-034F-A615-783967FF915B}" type="presParOf" srcId="{8C1B8100-1658-F24C-9DEB-73A131B67EE7}" destId="{D35235CD-26E3-3848-9A8F-947CB8190292}" srcOrd="5" destOrd="0" presId="urn:microsoft.com/office/officeart/2005/8/layout/process4"/>
    <dgm:cxn modelId="{7D47CB3D-0451-7143-93F9-0FF6BE98E7AF}" type="presParOf" srcId="{8C1B8100-1658-F24C-9DEB-73A131B67EE7}" destId="{84FA1A1E-565B-9B46-89B4-8D5F21447DAB}" srcOrd="6" destOrd="0" presId="urn:microsoft.com/office/officeart/2005/8/layout/process4"/>
    <dgm:cxn modelId="{659F90F6-3547-764A-BC37-33B5F9BE94E5}" type="presParOf" srcId="{84FA1A1E-565B-9B46-89B4-8D5F21447DAB}" destId="{A4E58538-D323-F641-A027-7E91DC44BEFA}" srcOrd="0" destOrd="0" presId="urn:microsoft.com/office/officeart/2005/8/layout/process4"/>
    <dgm:cxn modelId="{CA4A4CD1-5E05-4143-B68E-1E46A5A3C3F6}" type="presParOf" srcId="{8C1B8100-1658-F24C-9DEB-73A131B67EE7}" destId="{195C0D64-9066-4E42-A252-27946EC4F6F9}" srcOrd="7" destOrd="0" presId="urn:microsoft.com/office/officeart/2005/8/layout/process4"/>
    <dgm:cxn modelId="{F71FF2A0-B368-8349-9413-A0304B0D71B4}" type="presParOf" srcId="{8C1B8100-1658-F24C-9DEB-73A131B67EE7}" destId="{942C2291-8835-1B4C-8825-B52AF94AC761}" srcOrd="8" destOrd="0" presId="urn:microsoft.com/office/officeart/2005/8/layout/process4"/>
    <dgm:cxn modelId="{3CB6FF98-6351-3B44-99E0-73136B3A2650}" type="presParOf" srcId="{942C2291-8835-1B4C-8825-B52AF94AC761}" destId="{91902FAA-1B16-F54A-8B43-953A11034D87}" srcOrd="0" destOrd="0" presId="urn:microsoft.com/office/officeart/2005/8/layout/process4"/>
    <dgm:cxn modelId="{5289D8B5-3D90-BD44-850E-DB9BC35FAA31}" type="presParOf" srcId="{8C1B8100-1658-F24C-9DEB-73A131B67EE7}" destId="{C3212A1B-CD3C-DD4F-A067-FABB8D0E4A0E}" srcOrd="9" destOrd="0" presId="urn:microsoft.com/office/officeart/2005/8/layout/process4"/>
    <dgm:cxn modelId="{A35C563F-AF2D-FF47-9FD6-EACB48640CA4}" type="presParOf" srcId="{8C1B8100-1658-F24C-9DEB-73A131B67EE7}" destId="{D0AE937F-F97C-7647-8F4C-58C673801DBA}" srcOrd="10" destOrd="0" presId="urn:microsoft.com/office/officeart/2005/8/layout/process4"/>
    <dgm:cxn modelId="{9DAC9682-30C4-3249-90C0-339F7D06F17A}" type="presParOf" srcId="{D0AE937F-F97C-7647-8F4C-58C673801DBA}" destId="{E026738D-1EFA-AD49-B384-C1351A2F5836}" srcOrd="0" destOrd="0" presId="urn:microsoft.com/office/officeart/2005/8/layout/process4"/>
  </dgm:cxnLst>
  <dgm:bg>
    <a:solidFill>
      <a:srgbClr val="FFFFFF"/>
    </a:solidFill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B8E49854-7B3E-694C-B5AB-675F6F76D1A9}" type="doc">
      <dgm:prSet loTypeId="urn:microsoft.com/office/officeart/2005/8/layout/process4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9E26339-9125-F545-8917-B8A2BAD2FC48}">
      <dgm:prSet phldrT="[Text]"/>
      <dgm:spPr>
        <a:noFill/>
        <a:ln>
          <a:solidFill>
            <a:schemeClr val="tx1"/>
          </a:solidFill>
        </a:ln>
      </dgm:spPr>
      <dgm:t>
        <a:bodyPr/>
        <a:lstStyle/>
        <a:p>
          <a:r>
            <a:rPr lang="en-US" dirty="0" smtClean="0">
              <a:solidFill>
                <a:srgbClr val="000000"/>
              </a:solidFill>
            </a:rPr>
            <a:t>Obtain Object Measurements</a:t>
          </a:r>
          <a:endParaRPr lang="en-US" dirty="0">
            <a:solidFill>
              <a:srgbClr val="000000"/>
            </a:solidFill>
          </a:endParaRPr>
        </a:p>
      </dgm:t>
    </dgm:pt>
    <dgm:pt modelId="{7A9CCFCD-F0B1-C74A-AAF1-22717EF9B3C6}" type="parTrans" cxnId="{3E2E0172-E883-584E-95AE-410C5F196391}">
      <dgm:prSet/>
      <dgm:spPr/>
      <dgm:t>
        <a:bodyPr/>
        <a:lstStyle/>
        <a:p>
          <a:endParaRPr lang="en-US"/>
        </a:p>
      </dgm:t>
    </dgm:pt>
    <dgm:pt modelId="{7CB990C3-7050-4E44-A0A6-32DE7248970C}" type="sibTrans" cxnId="{3E2E0172-E883-584E-95AE-410C5F196391}">
      <dgm:prSet/>
      <dgm:spPr/>
      <dgm:t>
        <a:bodyPr/>
        <a:lstStyle/>
        <a:p>
          <a:endParaRPr lang="en-US"/>
        </a:p>
      </dgm:t>
    </dgm:pt>
    <dgm:pt modelId="{E2F9C360-8A94-8844-809C-E2968762EC77}">
      <dgm:prSet/>
      <dgm:spPr>
        <a:solidFill>
          <a:srgbClr val="FFFFFF"/>
        </a:solidFill>
        <a:ln>
          <a:solidFill>
            <a:srgbClr val="000000"/>
          </a:solidFill>
        </a:ln>
      </dgm:spPr>
      <dgm:t>
        <a:bodyPr/>
        <a:lstStyle/>
        <a:p>
          <a:r>
            <a:rPr lang="en-US" dirty="0" smtClean="0">
              <a:solidFill>
                <a:srgbClr val="000000"/>
              </a:solidFill>
            </a:rPr>
            <a:t>Generate Hypotheses </a:t>
          </a:r>
          <a:endParaRPr lang="en-US" dirty="0">
            <a:solidFill>
              <a:srgbClr val="000000"/>
            </a:solidFill>
          </a:endParaRPr>
        </a:p>
      </dgm:t>
    </dgm:pt>
    <dgm:pt modelId="{C5556571-4065-8044-9B7D-DA21F46E1870}" type="parTrans" cxnId="{D9581304-026C-1B47-8067-A90A72D76F14}">
      <dgm:prSet/>
      <dgm:spPr/>
      <dgm:t>
        <a:bodyPr/>
        <a:lstStyle/>
        <a:p>
          <a:endParaRPr lang="en-US"/>
        </a:p>
      </dgm:t>
    </dgm:pt>
    <dgm:pt modelId="{66EA16EE-391B-F943-813D-F4947B05B283}" type="sibTrans" cxnId="{D9581304-026C-1B47-8067-A90A72D76F14}">
      <dgm:prSet/>
      <dgm:spPr/>
      <dgm:t>
        <a:bodyPr/>
        <a:lstStyle/>
        <a:p>
          <a:endParaRPr lang="en-US"/>
        </a:p>
      </dgm:t>
    </dgm:pt>
    <dgm:pt modelId="{4DEF5D5F-E28C-6A41-BFCD-D4261C47502A}">
      <dgm:prSet/>
      <dgm:spPr>
        <a:solidFill>
          <a:srgbClr val="FFFFFF"/>
        </a:solidFill>
        <a:ln>
          <a:solidFill>
            <a:srgbClr val="000000"/>
          </a:solidFill>
        </a:ln>
      </dgm:spPr>
      <dgm:t>
        <a:bodyPr/>
        <a:lstStyle/>
        <a:p>
          <a:r>
            <a:rPr lang="en-US" dirty="0" smtClean="0">
              <a:solidFill>
                <a:srgbClr val="000000"/>
              </a:solidFill>
            </a:rPr>
            <a:t>Prune Hypotheses</a:t>
          </a:r>
          <a:endParaRPr lang="en-US" dirty="0">
            <a:solidFill>
              <a:srgbClr val="000000"/>
            </a:solidFill>
          </a:endParaRPr>
        </a:p>
      </dgm:t>
    </dgm:pt>
    <dgm:pt modelId="{28469A86-EC68-A148-9227-05FAF46447CC}" type="parTrans" cxnId="{A6E9CB2B-C108-C74A-A263-4009DD620965}">
      <dgm:prSet/>
      <dgm:spPr/>
      <dgm:t>
        <a:bodyPr/>
        <a:lstStyle/>
        <a:p>
          <a:endParaRPr lang="en-US"/>
        </a:p>
      </dgm:t>
    </dgm:pt>
    <dgm:pt modelId="{12677831-9445-1D40-A3EA-2CF8D6986F36}" type="sibTrans" cxnId="{A6E9CB2B-C108-C74A-A263-4009DD620965}">
      <dgm:prSet/>
      <dgm:spPr/>
      <dgm:t>
        <a:bodyPr/>
        <a:lstStyle/>
        <a:p>
          <a:endParaRPr lang="en-US"/>
        </a:p>
      </dgm:t>
    </dgm:pt>
    <dgm:pt modelId="{DA2B1826-2FA7-5045-A791-02B6F0F33864}">
      <dgm:prSet/>
      <dgm:spPr>
        <a:solidFill>
          <a:srgbClr val="CCFFCC"/>
        </a:solidFill>
        <a:ln>
          <a:solidFill>
            <a:srgbClr val="000000"/>
          </a:solidFill>
        </a:ln>
      </dgm:spPr>
      <dgm:t>
        <a:bodyPr/>
        <a:lstStyle/>
        <a:p>
          <a:r>
            <a:rPr lang="en-US" dirty="0" smtClean="0">
              <a:solidFill>
                <a:srgbClr val="000000"/>
              </a:solidFill>
            </a:rPr>
            <a:t>Correlate Hypotheses with Previous Feasible Tracks</a:t>
          </a:r>
          <a:endParaRPr lang="en-US" dirty="0">
            <a:solidFill>
              <a:srgbClr val="000000"/>
            </a:solidFill>
          </a:endParaRPr>
        </a:p>
      </dgm:t>
    </dgm:pt>
    <dgm:pt modelId="{4CF72866-EA39-8747-A7CB-1423FABDF70E}" type="parTrans" cxnId="{ABB5F191-AD7C-6240-B2D4-8678CE92D73A}">
      <dgm:prSet/>
      <dgm:spPr/>
      <dgm:t>
        <a:bodyPr/>
        <a:lstStyle/>
        <a:p>
          <a:endParaRPr lang="en-US"/>
        </a:p>
      </dgm:t>
    </dgm:pt>
    <dgm:pt modelId="{639AD0C3-4CE0-1547-AD95-490E575A9CA2}" type="sibTrans" cxnId="{ABB5F191-AD7C-6240-B2D4-8678CE92D73A}">
      <dgm:prSet/>
      <dgm:spPr/>
      <dgm:t>
        <a:bodyPr/>
        <a:lstStyle/>
        <a:p>
          <a:endParaRPr lang="en-US"/>
        </a:p>
      </dgm:t>
    </dgm:pt>
    <dgm:pt modelId="{279BF39B-FBB4-BA45-8547-734A1369D34D}">
      <dgm:prSet/>
      <dgm:spPr>
        <a:solidFill>
          <a:srgbClr val="FFFFFF"/>
        </a:solidFill>
        <a:ln>
          <a:solidFill>
            <a:srgbClr val="000000"/>
          </a:solidFill>
        </a:ln>
      </dgm:spPr>
      <dgm:t>
        <a:bodyPr/>
        <a:lstStyle/>
        <a:p>
          <a:r>
            <a:rPr lang="en-US" dirty="0" smtClean="0">
              <a:solidFill>
                <a:srgbClr val="000000"/>
              </a:solidFill>
            </a:rPr>
            <a:t>Prune Feasible Tracks</a:t>
          </a:r>
          <a:endParaRPr lang="en-US" dirty="0">
            <a:solidFill>
              <a:srgbClr val="000000"/>
            </a:solidFill>
          </a:endParaRPr>
        </a:p>
      </dgm:t>
    </dgm:pt>
    <dgm:pt modelId="{408A1DA4-9E0E-DF44-94EA-E77B3163F053}" type="parTrans" cxnId="{602BE286-0805-9842-9861-507B7458080C}">
      <dgm:prSet/>
      <dgm:spPr/>
      <dgm:t>
        <a:bodyPr/>
        <a:lstStyle/>
        <a:p>
          <a:endParaRPr lang="en-US"/>
        </a:p>
      </dgm:t>
    </dgm:pt>
    <dgm:pt modelId="{1273C465-46B5-1E4B-AD9C-ECE19EF5C27F}" type="sibTrans" cxnId="{602BE286-0805-9842-9861-507B7458080C}">
      <dgm:prSet/>
      <dgm:spPr/>
      <dgm:t>
        <a:bodyPr/>
        <a:lstStyle/>
        <a:p>
          <a:endParaRPr lang="en-US"/>
        </a:p>
      </dgm:t>
    </dgm:pt>
    <dgm:pt modelId="{B94AD876-A0D7-F048-8565-82AEC2C4D0AB}">
      <dgm:prSet/>
      <dgm:spPr>
        <a:solidFill>
          <a:srgbClr val="FFFFFF"/>
        </a:solidFill>
        <a:ln>
          <a:solidFill>
            <a:srgbClr val="000000"/>
          </a:solidFill>
        </a:ln>
      </dgm:spPr>
      <dgm:t>
        <a:bodyPr/>
        <a:lstStyle/>
        <a:p>
          <a:r>
            <a:rPr lang="en-US" dirty="0" smtClean="0">
              <a:solidFill>
                <a:srgbClr val="000000"/>
              </a:solidFill>
            </a:rPr>
            <a:t>Publish Confirmed Tracks</a:t>
          </a:r>
          <a:endParaRPr lang="en-US" dirty="0">
            <a:solidFill>
              <a:srgbClr val="000000"/>
            </a:solidFill>
          </a:endParaRPr>
        </a:p>
      </dgm:t>
    </dgm:pt>
    <dgm:pt modelId="{DC2C565A-9C52-D94A-81D8-5072C7EDB884}" type="parTrans" cxnId="{D5E0419E-7563-7249-8DCE-BB1DA5DA9B91}">
      <dgm:prSet/>
      <dgm:spPr/>
      <dgm:t>
        <a:bodyPr/>
        <a:lstStyle/>
        <a:p>
          <a:endParaRPr lang="en-US"/>
        </a:p>
      </dgm:t>
    </dgm:pt>
    <dgm:pt modelId="{D80B2766-D705-8C4F-BF12-E8BFD1B1404E}" type="sibTrans" cxnId="{D5E0419E-7563-7249-8DCE-BB1DA5DA9B91}">
      <dgm:prSet/>
      <dgm:spPr/>
      <dgm:t>
        <a:bodyPr/>
        <a:lstStyle/>
        <a:p>
          <a:endParaRPr lang="en-US"/>
        </a:p>
      </dgm:t>
    </dgm:pt>
    <dgm:pt modelId="{8C1B8100-1658-F24C-9DEB-73A131B67EE7}" type="pres">
      <dgm:prSet presAssocID="{B8E49854-7B3E-694C-B5AB-675F6F76D1A9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B851955-06B3-1046-B361-D4679D584284}" type="pres">
      <dgm:prSet presAssocID="{B94AD876-A0D7-F048-8565-82AEC2C4D0AB}" presName="boxAndChildren" presStyleCnt="0"/>
      <dgm:spPr/>
    </dgm:pt>
    <dgm:pt modelId="{093605F2-CFE0-C64D-9084-CFEB9E8076FF}" type="pres">
      <dgm:prSet presAssocID="{B94AD876-A0D7-F048-8565-82AEC2C4D0AB}" presName="parentTextBox" presStyleLbl="node1" presStyleIdx="0" presStyleCnt="6"/>
      <dgm:spPr/>
      <dgm:t>
        <a:bodyPr/>
        <a:lstStyle/>
        <a:p>
          <a:endParaRPr lang="en-US"/>
        </a:p>
      </dgm:t>
    </dgm:pt>
    <dgm:pt modelId="{DD0CA3B4-CDCC-FE49-8A5C-32BAEB6C66C3}" type="pres">
      <dgm:prSet presAssocID="{1273C465-46B5-1E4B-AD9C-ECE19EF5C27F}" presName="sp" presStyleCnt="0"/>
      <dgm:spPr/>
    </dgm:pt>
    <dgm:pt modelId="{64FB7DE5-A52D-B347-9558-79AC4C4B4E6E}" type="pres">
      <dgm:prSet presAssocID="{279BF39B-FBB4-BA45-8547-734A1369D34D}" presName="arrowAndChildren" presStyleCnt="0"/>
      <dgm:spPr/>
    </dgm:pt>
    <dgm:pt modelId="{863C6181-260E-D547-AE01-F9D96751C423}" type="pres">
      <dgm:prSet presAssocID="{279BF39B-FBB4-BA45-8547-734A1369D34D}" presName="parentTextArrow" presStyleLbl="node1" presStyleIdx="1" presStyleCnt="6"/>
      <dgm:spPr/>
      <dgm:t>
        <a:bodyPr/>
        <a:lstStyle/>
        <a:p>
          <a:endParaRPr lang="en-US"/>
        </a:p>
      </dgm:t>
    </dgm:pt>
    <dgm:pt modelId="{E577D1BF-1A94-F346-8B5A-96EEEBF9B381}" type="pres">
      <dgm:prSet presAssocID="{639AD0C3-4CE0-1547-AD95-490E575A9CA2}" presName="sp" presStyleCnt="0"/>
      <dgm:spPr/>
    </dgm:pt>
    <dgm:pt modelId="{D114A6A1-06E9-4D48-A47B-835CCEC7014B}" type="pres">
      <dgm:prSet presAssocID="{DA2B1826-2FA7-5045-A791-02B6F0F33864}" presName="arrowAndChildren" presStyleCnt="0"/>
      <dgm:spPr/>
    </dgm:pt>
    <dgm:pt modelId="{A09F1E75-F6B9-D245-9A49-59CFD1FB726E}" type="pres">
      <dgm:prSet presAssocID="{DA2B1826-2FA7-5045-A791-02B6F0F33864}" presName="parentTextArrow" presStyleLbl="node1" presStyleIdx="2" presStyleCnt="6"/>
      <dgm:spPr/>
      <dgm:t>
        <a:bodyPr/>
        <a:lstStyle/>
        <a:p>
          <a:endParaRPr lang="en-US"/>
        </a:p>
      </dgm:t>
    </dgm:pt>
    <dgm:pt modelId="{D35235CD-26E3-3848-9A8F-947CB8190292}" type="pres">
      <dgm:prSet presAssocID="{12677831-9445-1D40-A3EA-2CF8D6986F36}" presName="sp" presStyleCnt="0"/>
      <dgm:spPr/>
    </dgm:pt>
    <dgm:pt modelId="{84FA1A1E-565B-9B46-89B4-8D5F21447DAB}" type="pres">
      <dgm:prSet presAssocID="{4DEF5D5F-E28C-6A41-BFCD-D4261C47502A}" presName="arrowAndChildren" presStyleCnt="0"/>
      <dgm:spPr/>
    </dgm:pt>
    <dgm:pt modelId="{A4E58538-D323-F641-A027-7E91DC44BEFA}" type="pres">
      <dgm:prSet presAssocID="{4DEF5D5F-E28C-6A41-BFCD-D4261C47502A}" presName="parentTextArrow" presStyleLbl="node1" presStyleIdx="3" presStyleCnt="6"/>
      <dgm:spPr/>
      <dgm:t>
        <a:bodyPr/>
        <a:lstStyle/>
        <a:p>
          <a:endParaRPr lang="en-US"/>
        </a:p>
      </dgm:t>
    </dgm:pt>
    <dgm:pt modelId="{195C0D64-9066-4E42-A252-27946EC4F6F9}" type="pres">
      <dgm:prSet presAssocID="{66EA16EE-391B-F943-813D-F4947B05B283}" presName="sp" presStyleCnt="0"/>
      <dgm:spPr/>
    </dgm:pt>
    <dgm:pt modelId="{942C2291-8835-1B4C-8825-B52AF94AC761}" type="pres">
      <dgm:prSet presAssocID="{E2F9C360-8A94-8844-809C-E2968762EC77}" presName="arrowAndChildren" presStyleCnt="0"/>
      <dgm:spPr/>
    </dgm:pt>
    <dgm:pt modelId="{91902FAA-1B16-F54A-8B43-953A11034D87}" type="pres">
      <dgm:prSet presAssocID="{E2F9C360-8A94-8844-809C-E2968762EC77}" presName="parentTextArrow" presStyleLbl="node1" presStyleIdx="4" presStyleCnt="6"/>
      <dgm:spPr/>
      <dgm:t>
        <a:bodyPr/>
        <a:lstStyle/>
        <a:p>
          <a:endParaRPr lang="en-US"/>
        </a:p>
      </dgm:t>
    </dgm:pt>
    <dgm:pt modelId="{C3212A1B-CD3C-DD4F-A067-FABB8D0E4A0E}" type="pres">
      <dgm:prSet presAssocID="{7CB990C3-7050-4E44-A0A6-32DE7248970C}" presName="sp" presStyleCnt="0"/>
      <dgm:spPr/>
    </dgm:pt>
    <dgm:pt modelId="{D0AE937F-F97C-7647-8F4C-58C673801DBA}" type="pres">
      <dgm:prSet presAssocID="{49E26339-9125-F545-8917-B8A2BAD2FC48}" presName="arrowAndChildren" presStyleCnt="0"/>
      <dgm:spPr/>
    </dgm:pt>
    <dgm:pt modelId="{E026738D-1EFA-AD49-B384-C1351A2F5836}" type="pres">
      <dgm:prSet presAssocID="{49E26339-9125-F545-8917-B8A2BAD2FC48}" presName="parentTextArrow" presStyleLbl="node1" presStyleIdx="5" presStyleCnt="6"/>
      <dgm:spPr/>
      <dgm:t>
        <a:bodyPr/>
        <a:lstStyle/>
        <a:p>
          <a:endParaRPr lang="en-US"/>
        </a:p>
      </dgm:t>
    </dgm:pt>
  </dgm:ptLst>
  <dgm:cxnLst>
    <dgm:cxn modelId="{A6E9CB2B-C108-C74A-A263-4009DD620965}" srcId="{B8E49854-7B3E-694C-B5AB-675F6F76D1A9}" destId="{4DEF5D5F-E28C-6A41-BFCD-D4261C47502A}" srcOrd="2" destOrd="0" parTransId="{28469A86-EC68-A148-9227-05FAF46447CC}" sibTransId="{12677831-9445-1D40-A3EA-2CF8D6986F36}"/>
    <dgm:cxn modelId="{0D9FB9F0-ABE1-904C-90C1-BCE855B3CBFD}" type="presOf" srcId="{279BF39B-FBB4-BA45-8547-734A1369D34D}" destId="{863C6181-260E-D547-AE01-F9D96751C423}" srcOrd="0" destOrd="0" presId="urn:microsoft.com/office/officeart/2005/8/layout/process4"/>
    <dgm:cxn modelId="{FBE381FB-7246-D34D-B7A1-D73AFD923E25}" type="presOf" srcId="{E2F9C360-8A94-8844-809C-E2968762EC77}" destId="{91902FAA-1B16-F54A-8B43-953A11034D87}" srcOrd="0" destOrd="0" presId="urn:microsoft.com/office/officeart/2005/8/layout/process4"/>
    <dgm:cxn modelId="{ABB5F191-AD7C-6240-B2D4-8678CE92D73A}" srcId="{B8E49854-7B3E-694C-B5AB-675F6F76D1A9}" destId="{DA2B1826-2FA7-5045-A791-02B6F0F33864}" srcOrd="3" destOrd="0" parTransId="{4CF72866-EA39-8747-A7CB-1423FABDF70E}" sibTransId="{639AD0C3-4CE0-1547-AD95-490E575A9CA2}"/>
    <dgm:cxn modelId="{602BE286-0805-9842-9861-507B7458080C}" srcId="{B8E49854-7B3E-694C-B5AB-675F6F76D1A9}" destId="{279BF39B-FBB4-BA45-8547-734A1369D34D}" srcOrd="4" destOrd="0" parTransId="{408A1DA4-9E0E-DF44-94EA-E77B3163F053}" sibTransId="{1273C465-46B5-1E4B-AD9C-ECE19EF5C27F}"/>
    <dgm:cxn modelId="{3E2E0172-E883-584E-95AE-410C5F196391}" srcId="{B8E49854-7B3E-694C-B5AB-675F6F76D1A9}" destId="{49E26339-9125-F545-8917-B8A2BAD2FC48}" srcOrd="0" destOrd="0" parTransId="{7A9CCFCD-F0B1-C74A-AAF1-22717EF9B3C6}" sibTransId="{7CB990C3-7050-4E44-A0A6-32DE7248970C}"/>
    <dgm:cxn modelId="{B19B7991-A1ED-A84B-B12D-0D4ECAC5F88C}" type="presOf" srcId="{B8E49854-7B3E-694C-B5AB-675F6F76D1A9}" destId="{8C1B8100-1658-F24C-9DEB-73A131B67EE7}" srcOrd="0" destOrd="0" presId="urn:microsoft.com/office/officeart/2005/8/layout/process4"/>
    <dgm:cxn modelId="{D5E0419E-7563-7249-8DCE-BB1DA5DA9B91}" srcId="{B8E49854-7B3E-694C-B5AB-675F6F76D1A9}" destId="{B94AD876-A0D7-F048-8565-82AEC2C4D0AB}" srcOrd="5" destOrd="0" parTransId="{DC2C565A-9C52-D94A-81D8-5072C7EDB884}" sibTransId="{D80B2766-D705-8C4F-BF12-E8BFD1B1404E}"/>
    <dgm:cxn modelId="{D9581304-026C-1B47-8067-A90A72D76F14}" srcId="{B8E49854-7B3E-694C-B5AB-675F6F76D1A9}" destId="{E2F9C360-8A94-8844-809C-E2968762EC77}" srcOrd="1" destOrd="0" parTransId="{C5556571-4065-8044-9B7D-DA21F46E1870}" sibTransId="{66EA16EE-391B-F943-813D-F4947B05B283}"/>
    <dgm:cxn modelId="{39F37C47-8FF3-1041-97A3-57F0B08CC056}" type="presOf" srcId="{B94AD876-A0D7-F048-8565-82AEC2C4D0AB}" destId="{093605F2-CFE0-C64D-9084-CFEB9E8076FF}" srcOrd="0" destOrd="0" presId="urn:microsoft.com/office/officeart/2005/8/layout/process4"/>
    <dgm:cxn modelId="{E5221329-C8F8-824C-9875-3762433071EE}" type="presOf" srcId="{DA2B1826-2FA7-5045-A791-02B6F0F33864}" destId="{A09F1E75-F6B9-D245-9A49-59CFD1FB726E}" srcOrd="0" destOrd="0" presId="urn:microsoft.com/office/officeart/2005/8/layout/process4"/>
    <dgm:cxn modelId="{1C3B2E86-7BB9-4340-A6FD-4591E6466517}" type="presOf" srcId="{4DEF5D5F-E28C-6A41-BFCD-D4261C47502A}" destId="{A4E58538-D323-F641-A027-7E91DC44BEFA}" srcOrd="0" destOrd="0" presId="urn:microsoft.com/office/officeart/2005/8/layout/process4"/>
    <dgm:cxn modelId="{9D81B070-B92D-2647-9942-3C0F5570998C}" type="presOf" srcId="{49E26339-9125-F545-8917-B8A2BAD2FC48}" destId="{E026738D-1EFA-AD49-B384-C1351A2F5836}" srcOrd="0" destOrd="0" presId="urn:microsoft.com/office/officeart/2005/8/layout/process4"/>
    <dgm:cxn modelId="{1DA5C388-39D6-CA4B-9EF8-01A2AF54B7DF}" type="presParOf" srcId="{8C1B8100-1658-F24C-9DEB-73A131B67EE7}" destId="{8B851955-06B3-1046-B361-D4679D584284}" srcOrd="0" destOrd="0" presId="urn:microsoft.com/office/officeart/2005/8/layout/process4"/>
    <dgm:cxn modelId="{0639C6CF-FC7C-344E-8D43-6314CF8B3F9A}" type="presParOf" srcId="{8B851955-06B3-1046-B361-D4679D584284}" destId="{093605F2-CFE0-C64D-9084-CFEB9E8076FF}" srcOrd="0" destOrd="0" presId="urn:microsoft.com/office/officeart/2005/8/layout/process4"/>
    <dgm:cxn modelId="{D488CAD5-CF7C-334F-A507-5FAE90F04AC8}" type="presParOf" srcId="{8C1B8100-1658-F24C-9DEB-73A131B67EE7}" destId="{DD0CA3B4-CDCC-FE49-8A5C-32BAEB6C66C3}" srcOrd="1" destOrd="0" presId="urn:microsoft.com/office/officeart/2005/8/layout/process4"/>
    <dgm:cxn modelId="{B25D21AB-7EC0-7947-8713-D1E3506AF49B}" type="presParOf" srcId="{8C1B8100-1658-F24C-9DEB-73A131B67EE7}" destId="{64FB7DE5-A52D-B347-9558-79AC4C4B4E6E}" srcOrd="2" destOrd="0" presId="urn:microsoft.com/office/officeart/2005/8/layout/process4"/>
    <dgm:cxn modelId="{47FD7A76-5F55-4A41-B7C2-E29321C1F102}" type="presParOf" srcId="{64FB7DE5-A52D-B347-9558-79AC4C4B4E6E}" destId="{863C6181-260E-D547-AE01-F9D96751C423}" srcOrd="0" destOrd="0" presId="urn:microsoft.com/office/officeart/2005/8/layout/process4"/>
    <dgm:cxn modelId="{D3B7A827-1775-1C40-8E03-452E8FE14419}" type="presParOf" srcId="{8C1B8100-1658-F24C-9DEB-73A131B67EE7}" destId="{E577D1BF-1A94-F346-8B5A-96EEEBF9B381}" srcOrd="3" destOrd="0" presId="urn:microsoft.com/office/officeart/2005/8/layout/process4"/>
    <dgm:cxn modelId="{5B734CFA-4543-D84A-94D8-E8FC3980338D}" type="presParOf" srcId="{8C1B8100-1658-F24C-9DEB-73A131B67EE7}" destId="{D114A6A1-06E9-4D48-A47B-835CCEC7014B}" srcOrd="4" destOrd="0" presId="urn:microsoft.com/office/officeart/2005/8/layout/process4"/>
    <dgm:cxn modelId="{E03858AF-E5D3-1342-8361-1C29D2434160}" type="presParOf" srcId="{D114A6A1-06E9-4D48-A47B-835CCEC7014B}" destId="{A09F1E75-F6B9-D245-9A49-59CFD1FB726E}" srcOrd="0" destOrd="0" presId="urn:microsoft.com/office/officeart/2005/8/layout/process4"/>
    <dgm:cxn modelId="{B42DE3B6-B868-F648-82BD-BA5C6F279CE8}" type="presParOf" srcId="{8C1B8100-1658-F24C-9DEB-73A131B67EE7}" destId="{D35235CD-26E3-3848-9A8F-947CB8190292}" srcOrd="5" destOrd="0" presId="urn:microsoft.com/office/officeart/2005/8/layout/process4"/>
    <dgm:cxn modelId="{40625E43-C8C1-8746-8F93-3F10688BC516}" type="presParOf" srcId="{8C1B8100-1658-F24C-9DEB-73A131B67EE7}" destId="{84FA1A1E-565B-9B46-89B4-8D5F21447DAB}" srcOrd="6" destOrd="0" presId="urn:microsoft.com/office/officeart/2005/8/layout/process4"/>
    <dgm:cxn modelId="{D766ADBA-6BBB-F64D-9282-A7520F78D5CA}" type="presParOf" srcId="{84FA1A1E-565B-9B46-89B4-8D5F21447DAB}" destId="{A4E58538-D323-F641-A027-7E91DC44BEFA}" srcOrd="0" destOrd="0" presId="urn:microsoft.com/office/officeart/2005/8/layout/process4"/>
    <dgm:cxn modelId="{7B5B9D43-8D2F-4940-88AD-D89672AAB4E0}" type="presParOf" srcId="{8C1B8100-1658-F24C-9DEB-73A131B67EE7}" destId="{195C0D64-9066-4E42-A252-27946EC4F6F9}" srcOrd="7" destOrd="0" presId="urn:microsoft.com/office/officeart/2005/8/layout/process4"/>
    <dgm:cxn modelId="{1026A956-AB56-174F-A896-198932F2F1CE}" type="presParOf" srcId="{8C1B8100-1658-F24C-9DEB-73A131B67EE7}" destId="{942C2291-8835-1B4C-8825-B52AF94AC761}" srcOrd="8" destOrd="0" presId="urn:microsoft.com/office/officeart/2005/8/layout/process4"/>
    <dgm:cxn modelId="{F5E4E156-A29A-4045-BFD6-0D9086D8AE4E}" type="presParOf" srcId="{942C2291-8835-1B4C-8825-B52AF94AC761}" destId="{91902FAA-1B16-F54A-8B43-953A11034D87}" srcOrd="0" destOrd="0" presId="urn:microsoft.com/office/officeart/2005/8/layout/process4"/>
    <dgm:cxn modelId="{E3A12A06-A866-9E48-88C1-02F1D81598EC}" type="presParOf" srcId="{8C1B8100-1658-F24C-9DEB-73A131B67EE7}" destId="{C3212A1B-CD3C-DD4F-A067-FABB8D0E4A0E}" srcOrd="9" destOrd="0" presId="urn:microsoft.com/office/officeart/2005/8/layout/process4"/>
    <dgm:cxn modelId="{CF885A7D-DA20-394F-B6D1-7050BD6EE3C4}" type="presParOf" srcId="{8C1B8100-1658-F24C-9DEB-73A131B67EE7}" destId="{D0AE937F-F97C-7647-8F4C-58C673801DBA}" srcOrd="10" destOrd="0" presId="urn:microsoft.com/office/officeart/2005/8/layout/process4"/>
    <dgm:cxn modelId="{8D8C3721-4660-FB41-94B7-17035204CEBB}" type="presParOf" srcId="{D0AE937F-F97C-7647-8F4C-58C673801DBA}" destId="{E026738D-1EFA-AD49-B384-C1351A2F5836}" srcOrd="0" destOrd="0" presId="urn:microsoft.com/office/officeart/2005/8/layout/process4"/>
  </dgm:cxnLst>
  <dgm:bg>
    <a:solidFill>
      <a:srgbClr val="FFFFFF"/>
    </a:solidFill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B8E49854-7B3E-694C-B5AB-675F6F76D1A9}" type="doc">
      <dgm:prSet loTypeId="urn:microsoft.com/office/officeart/2005/8/layout/process4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9E26339-9125-F545-8917-B8A2BAD2FC48}">
      <dgm:prSet phldrT="[Text]"/>
      <dgm:spPr>
        <a:noFill/>
        <a:ln>
          <a:solidFill>
            <a:schemeClr val="tx1"/>
          </a:solidFill>
        </a:ln>
      </dgm:spPr>
      <dgm:t>
        <a:bodyPr/>
        <a:lstStyle/>
        <a:p>
          <a:r>
            <a:rPr lang="en-US" dirty="0" smtClean="0">
              <a:solidFill>
                <a:srgbClr val="000000"/>
              </a:solidFill>
            </a:rPr>
            <a:t>Obtain Object Measurements</a:t>
          </a:r>
          <a:endParaRPr lang="en-US" dirty="0">
            <a:solidFill>
              <a:srgbClr val="000000"/>
            </a:solidFill>
          </a:endParaRPr>
        </a:p>
      </dgm:t>
    </dgm:pt>
    <dgm:pt modelId="{7A9CCFCD-F0B1-C74A-AAF1-22717EF9B3C6}" type="parTrans" cxnId="{3E2E0172-E883-584E-95AE-410C5F196391}">
      <dgm:prSet/>
      <dgm:spPr/>
      <dgm:t>
        <a:bodyPr/>
        <a:lstStyle/>
        <a:p>
          <a:endParaRPr lang="en-US"/>
        </a:p>
      </dgm:t>
    </dgm:pt>
    <dgm:pt modelId="{7CB990C3-7050-4E44-A0A6-32DE7248970C}" type="sibTrans" cxnId="{3E2E0172-E883-584E-95AE-410C5F196391}">
      <dgm:prSet/>
      <dgm:spPr/>
      <dgm:t>
        <a:bodyPr/>
        <a:lstStyle/>
        <a:p>
          <a:endParaRPr lang="en-US"/>
        </a:p>
      </dgm:t>
    </dgm:pt>
    <dgm:pt modelId="{E2F9C360-8A94-8844-809C-E2968762EC77}">
      <dgm:prSet/>
      <dgm:spPr>
        <a:solidFill>
          <a:srgbClr val="FFFFFF"/>
        </a:solidFill>
        <a:ln>
          <a:solidFill>
            <a:srgbClr val="000000"/>
          </a:solidFill>
        </a:ln>
      </dgm:spPr>
      <dgm:t>
        <a:bodyPr/>
        <a:lstStyle/>
        <a:p>
          <a:r>
            <a:rPr lang="en-US" dirty="0" smtClean="0">
              <a:solidFill>
                <a:srgbClr val="000000"/>
              </a:solidFill>
            </a:rPr>
            <a:t>Generate Hypotheses </a:t>
          </a:r>
          <a:endParaRPr lang="en-US" dirty="0">
            <a:solidFill>
              <a:srgbClr val="000000"/>
            </a:solidFill>
          </a:endParaRPr>
        </a:p>
      </dgm:t>
    </dgm:pt>
    <dgm:pt modelId="{C5556571-4065-8044-9B7D-DA21F46E1870}" type="parTrans" cxnId="{D9581304-026C-1B47-8067-A90A72D76F14}">
      <dgm:prSet/>
      <dgm:spPr/>
      <dgm:t>
        <a:bodyPr/>
        <a:lstStyle/>
        <a:p>
          <a:endParaRPr lang="en-US"/>
        </a:p>
      </dgm:t>
    </dgm:pt>
    <dgm:pt modelId="{66EA16EE-391B-F943-813D-F4947B05B283}" type="sibTrans" cxnId="{D9581304-026C-1B47-8067-A90A72D76F14}">
      <dgm:prSet/>
      <dgm:spPr/>
      <dgm:t>
        <a:bodyPr/>
        <a:lstStyle/>
        <a:p>
          <a:endParaRPr lang="en-US"/>
        </a:p>
      </dgm:t>
    </dgm:pt>
    <dgm:pt modelId="{4DEF5D5F-E28C-6A41-BFCD-D4261C47502A}">
      <dgm:prSet/>
      <dgm:spPr>
        <a:solidFill>
          <a:srgbClr val="FFFFFF"/>
        </a:solidFill>
        <a:ln>
          <a:solidFill>
            <a:srgbClr val="000000"/>
          </a:solidFill>
        </a:ln>
      </dgm:spPr>
      <dgm:t>
        <a:bodyPr/>
        <a:lstStyle/>
        <a:p>
          <a:r>
            <a:rPr lang="en-US" dirty="0" smtClean="0">
              <a:solidFill>
                <a:srgbClr val="000000"/>
              </a:solidFill>
            </a:rPr>
            <a:t>Prune Hypotheses</a:t>
          </a:r>
          <a:endParaRPr lang="en-US" dirty="0">
            <a:solidFill>
              <a:srgbClr val="000000"/>
            </a:solidFill>
          </a:endParaRPr>
        </a:p>
      </dgm:t>
    </dgm:pt>
    <dgm:pt modelId="{28469A86-EC68-A148-9227-05FAF46447CC}" type="parTrans" cxnId="{A6E9CB2B-C108-C74A-A263-4009DD620965}">
      <dgm:prSet/>
      <dgm:spPr/>
      <dgm:t>
        <a:bodyPr/>
        <a:lstStyle/>
        <a:p>
          <a:endParaRPr lang="en-US"/>
        </a:p>
      </dgm:t>
    </dgm:pt>
    <dgm:pt modelId="{12677831-9445-1D40-A3EA-2CF8D6986F36}" type="sibTrans" cxnId="{A6E9CB2B-C108-C74A-A263-4009DD620965}">
      <dgm:prSet/>
      <dgm:spPr/>
      <dgm:t>
        <a:bodyPr/>
        <a:lstStyle/>
        <a:p>
          <a:endParaRPr lang="en-US"/>
        </a:p>
      </dgm:t>
    </dgm:pt>
    <dgm:pt modelId="{DA2B1826-2FA7-5045-A791-02B6F0F33864}">
      <dgm:prSet/>
      <dgm:spPr>
        <a:solidFill>
          <a:srgbClr val="FFFFFF"/>
        </a:solidFill>
        <a:ln>
          <a:solidFill>
            <a:srgbClr val="000000"/>
          </a:solidFill>
        </a:ln>
      </dgm:spPr>
      <dgm:t>
        <a:bodyPr/>
        <a:lstStyle/>
        <a:p>
          <a:r>
            <a:rPr lang="en-US" dirty="0" smtClean="0">
              <a:solidFill>
                <a:srgbClr val="000000"/>
              </a:solidFill>
            </a:rPr>
            <a:t>Correlate Hypotheses with Previous Feasible Tracks</a:t>
          </a:r>
          <a:endParaRPr lang="en-US" dirty="0">
            <a:solidFill>
              <a:srgbClr val="000000"/>
            </a:solidFill>
          </a:endParaRPr>
        </a:p>
      </dgm:t>
    </dgm:pt>
    <dgm:pt modelId="{4CF72866-EA39-8747-A7CB-1423FABDF70E}" type="parTrans" cxnId="{ABB5F191-AD7C-6240-B2D4-8678CE92D73A}">
      <dgm:prSet/>
      <dgm:spPr/>
      <dgm:t>
        <a:bodyPr/>
        <a:lstStyle/>
        <a:p>
          <a:endParaRPr lang="en-US"/>
        </a:p>
      </dgm:t>
    </dgm:pt>
    <dgm:pt modelId="{639AD0C3-4CE0-1547-AD95-490E575A9CA2}" type="sibTrans" cxnId="{ABB5F191-AD7C-6240-B2D4-8678CE92D73A}">
      <dgm:prSet/>
      <dgm:spPr/>
      <dgm:t>
        <a:bodyPr/>
        <a:lstStyle/>
        <a:p>
          <a:endParaRPr lang="en-US"/>
        </a:p>
      </dgm:t>
    </dgm:pt>
    <dgm:pt modelId="{279BF39B-FBB4-BA45-8547-734A1369D34D}">
      <dgm:prSet/>
      <dgm:spPr>
        <a:solidFill>
          <a:srgbClr val="CCFFCC"/>
        </a:solidFill>
        <a:ln>
          <a:solidFill>
            <a:srgbClr val="000000"/>
          </a:solidFill>
        </a:ln>
      </dgm:spPr>
      <dgm:t>
        <a:bodyPr/>
        <a:lstStyle/>
        <a:p>
          <a:r>
            <a:rPr lang="en-US" dirty="0" smtClean="0">
              <a:solidFill>
                <a:srgbClr val="000000"/>
              </a:solidFill>
            </a:rPr>
            <a:t>Prune Feasible Tracks</a:t>
          </a:r>
          <a:endParaRPr lang="en-US" dirty="0">
            <a:solidFill>
              <a:srgbClr val="000000"/>
            </a:solidFill>
          </a:endParaRPr>
        </a:p>
      </dgm:t>
    </dgm:pt>
    <dgm:pt modelId="{408A1DA4-9E0E-DF44-94EA-E77B3163F053}" type="parTrans" cxnId="{602BE286-0805-9842-9861-507B7458080C}">
      <dgm:prSet/>
      <dgm:spPr/>
      <dgm:t>
        <a:bodyPr/>
        <a:lstStyle/>
        <a:p>
          <a:endParaRPr lang="en-US"/>
        </a:p>
      </dgm:t>
    </dgm:pt>
    <dgm:pt modelId="{1273C465-46B5-1E4B-AD9C-ECE19EF5C27F}" type="sibTrans" cxnId="{602BE286-0805-9842-9861-507B7458080C}">
      <dgm:prSet/>
      <dgm:spPr/>
      <dgm:t>
        <a:bodyPr/>
        <a:lstStyle/>
        <a:p>
          <a:endParaRPr lang="en-US"/>
        </a:p>
      </dgm:t>
    </dgm:pt>
    <dgm:pt modelId="{B94AD876-A0D7-F048-8565-82AEC2C4D0AB}">
      <dgm:prSet/>
      <dgm:spPr>
        <a:solidFill>
          <a:srgbClr val="FFFFFF"/>
        </a:solidFill>
        <a:ln>
          <a:solidFill>
            <a:srgbClr val="000000"/>
          </a:solidFill>
        </a:ln>
      </dgm:spPr>
      <dgm:t>
        <a:bodyPr/>
        <a:lstStyle/>
        <a:p>
          <a:r>
            <a:rPr lang="en-US" dirty="0" smtClean="0">
              <a:solidFill>
                <a:srgbClr val="000000"/>
              </a:solidFill>
            </a:rPr>
            <a:t>Publish Confirmed Tracks</a:t>
          </a:r>
          <a:endParaRPr lang="en-US" dirty="0">
            <a:solidFill>
              <a:srgbClr val="000000"/>
            </a:solidFill>
          </a:endParaRPr>
        </a:p>
      </dgm:t>
    </dgm:pt>
    <dgm:pt modelId="{DC2C565A-9C52-D94A-81D8-5072C7EDB884}" type="parTrans" cxnId="{D5E0419E-7563-7249-8DCE-BB1DA5DA9B91}">
      <dgm:prSet/>
      <dgm:spPr/>
      <dgm:t>
        <a:bodyPr/>
        <a:lstStyle/>
        <a:p>
          <a:endParaRPr lang="en-US"/>
        </a:p>
      </dgm:t>
    </dgm:pt>
    <dgm:pt modelId="{D80B2766-D705-8C4F-BF12-E8BFD1B1404E}" type="sibTrans" cxnId="{D5E0419E-7563-7249-8DCE-BB1DA5DA9B91}">
      <dgm:prSet/>
      <dgm:spPr/>
      <dgm:t>
        <a:bodyPr/>
        <a:lstStyle/>
        <a:p>
          <a:endParaRPr lang="en-US"/>
        </a:p>
      </dgm:t>
    </dgm:pt>
    <dgm:pt modelId="{8C1B8100-1658-F24C-9DEB-73A131B67EE7}" type="pres">
      <dgm:prSet presAssocID="{B8E49854-7B3E-694C-B5AB-675F6F76D1A9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B851955-06B3-1046-B361-D4679D584284}" type="pres">
      <dgm:prSet presAssocID="{B94AD876-A0D7-F048-8565-82AEC2C4D0AB}" presName="boxAndChildren" presStyleCnt="0"/>
      <dgm:spPr/>
    </dgm:pt>
    <dgm:pt modelId="{093605F2-CFE0-C64D-9084-CFEB9E8076FF}" type="pres">
      <dgm:prSet presAssocID="{B94AD876-A0D7-F048-8565-82AEC2C4D0AB}" presName="parentTextBox" presStyleLbl="node1" presStyleIdx="0" presStyleCnt="6"/>
      <dgm:spPr/>
      <dgm:t>
        <a:bodyPr/>
        <a:lstStyle/>
        <a:p>
          <a:endParaRPr lang="en-US"/>
        </a:p>
      </dgm:t>
    </dgm:pt>
    <dgm:pt modelId="{DD0CA3B4-CDCC-FE49-8A5C-32BAEB6C66C3}" type="pres">
      <dgm:prSet presAssocID="{1273C465-46B5-1E4B-AD9C-ECE19EF5C27F}" presName="sp" presStyleCnt="0"/>
      <dgm:spPr/>
    </dgm:pt>
    <dgm:pt modelId="{64FB7DE5-A52D-B347-9558-79AC4C4B4E6E}" type="pres">
      <dgm:prSet presAssocID="{279BF39B-FBB4-BA45-8547-734A1369D34D}" presName="arrowAndChildren" presStyleCnt="0"/>
      <dgm:spPr/>
    </dgm:pt>
    <dgm:pt modelId="{863C6181-260E-D547-AE01-F9D96751C423}" type="pres">
      <dgm:prSet presAssocID="{279BF39B-FBB4-BA45-8547-734A1369D34D}" presName="parentTextArrow" presStyleLbl="node1" presStyleIdx="1" presStyleCnt="6"/>
      <dgm:spPr/>
      <dgm:t>
        <a:bodyPr/>
        <a:lstStyle/>
        <a:p>
          <a:endParaRPr lang="en-US"/>
        </a:p>
      </dgm:t>
    </dgm:pt>
    <dgm:pt modelId="{E577D1BF-1A94-F346-8B5A-96EEEBF9B381}" type="pres">
      <dgm:prSet presAssocID="{639AD0C3-4CE0-1547-AD95-490E575A9CA2}" presName="sp" presStyleCnt="0"/>
      <dgm:spPr/>
    </dgm:pt>
    <dgm:pt modelId="{D114A6A1-06E9-4D48-A47B-835CCEC7014B}" type="pres">
      <dgm:prSet presAssocID="{DA2B1826-2FA7-5045-A791-02B6F0F33864}" presName="arrowAndChildren" presStyleCnt="0"/>
      <dgm:spPr/>
    </dgm:pt>
    <dgm:pt modelId="{A09F1E75-F6B9-D245-9A49-59CFD1FB726E}" type="pres">
      <dgm:prSet presAssocID="{DA2B1826-2FA7-5045-A791-02B6F0F33864}" presName="parentTextArrow" presStyleLbl="node1" presStyleIdx="2" presStyleCnt="6"/>
      <dgm:spPr/>
      <dgm:t>
        <a:bodyPr/>
        <a:lstStyle/>
        <a:p>
          <a:endParaRPr lang="en-US"/>
        </a:p>
      </dgm:t>
    </dgm:pt>
    <dgm:pt modelId="{D35235CD-26E3-3848-9A8F-947CB8190292}" type="pres">
      <dgm:prSet presAssocID="{12677831-9445-1D40-A3EA-2CF8D6986F36}" presName="sp" presStyleCnt="0"/>
      <dgm:spPr/>
    </dgm:pt>
    <dgm:pt modelId="{84FA1A1E-565B-9B46-89B4-8D5F21447DAB}" type="pres">
      <dgm:prSet presAssocID="{4DEF5D5F-E28C-6A41-BFCD-D4261C47502A}" presName="arrowAndChildren" presStyleCnt="0"/>
      <dgm:spPr/>
    </dgm:pt>
    <dgm:pt modelId="{A4E58538-D323-F641-A027-7E91DC44BEFA}" type="pres">
      <dgm:prSet presAssocID="{4DEF5D5F-E28C-6A41-BFCD-D4261C47502A}" presName="parentTextArrow" presStyleLbl="node1" presStyleIdx="3" presStyleCnt="6"/>
      <dgm:spPr/>
      <dgm:t>
        <a:bodyPr/>
        <a:lstStyle/>
        <a:p>
          <a:endParaRPr lang="en-US"/>
        </a:p>
      </dgm:t>
    </dgm:pt>
    <dgm:pt modelId="{195C0D64-9066-4E42-A252-27946EC4F6F9}" type="pres">
      <dgm:prSet presAssocID="{66EA16EE-391B-F943-813D-F4947B05B283}" presName="sp" presStyleCnt="0"/>
      <dgm:spPr/>
    </dgm:pt>
    <dgm:pt modelId="{942C2291-8835-1B4C-8825-B52AF94AC761}" type="pres">
      <dgm:prSet presAssocID="{E2F9C360-8A94-8844-809C-E2968762EC77}" presName="arrowAndChildren" presStyleCnt="0"/>
      <dgm:spPr/>
    </dgm:pt>
    <dgm:pt modelId="{91902FAA-1B16-F54A-8B43-953A11034D87}" type="pres">
      <dgm:prSet presAssocID="{E2F9C360-8A94-8844-809C-E2968762EC77}" presName="parentTextArrow" presStyleLbl="node1" presStyleIdx="4" presStyleCnt="6"/>
      <dgm:spPr/>
      <dgm:t>
        <a:bodyPr/>
        <a:lstStyle/>
        <a:p>
          <a:endParaRPr lang="en-US"/>
        </a:p>
      </dgm:t>
    </dgm:pt>
    <dgm:pt modelId="{C3212A1B-CD3C-DD4F-A067-FABB8D0E4A0E}" type="pres">
      <dgm:prSet presAssocID="{7CB990C3-7050-4E44-A0A6-32DE7248970C}" presName="sp" presStyleCnt="0"/>
      <dgm:spPr/>
    </dgm:pt>
    <dgm:pt modelId="{D0AE937F-F97C-7647-8F4C-58C673801DBA}" type="pres">
      <dgm:prSet presAssocID="{49E26339-9125-F545-8917-B8A2BAD2FC48}" presName="arrowAndChildren" presStyleCnt="0"/>
      <dgm:spPr/>
    </dgm:pt>
    <dgm:pt modelId="{E026738D-1EFA-AD49-B384-C1351A2F5836}" type="pres">
      <dgm:prSet presAssocID="{49E26339-9125-F545-8917-B8A2BAD2FC48}" presName="parentTextArrow" presStyleLbl="node1" presStyleIdx="5" presStyleCnt="6"/>
      <dgm:spPr/>
      <dgm:t>
        <a:bodyPr/>
        <a:lstStyle/>
        <a:p>
          <a:endParaRPr lang="en-US"/>
        </a:p>
      </dgm:t>
    </dgm:pt>
  </dgm:ptLst>
  <dgm:cxnLst>
    <dgm:cxn modelId="{D9581304-026C-1B47-8067-A90A72D76F14}" srcId="{B8E49854-7B3E-694C-B5AB-675F6F76D1A9}" destId="{E2F9C360-8A94-8844-809C-E2968762EC77}" srcOrd="1" destOrd="0" parTransId="{C5556571-4065-8044-9B7D-DA21F46E1870}" sibTransId="{66EA16EE-391B-F943-813D-F4947B05B283}"/>
    <dgm:cxn modelId="{FAC67E56-692C-314F-B179-360E1829E67F}" type="presOf" srcId="{DA2B1826-2FA7-5045-A791-02B6F0F33864}" destId="{A09F1E75-F6B9-D245-9A49-59CFD1FB726E}" srcOrd="0" destOrd="0" presId="urn:microsoft.com/office/officeart/2005/8/layout/process4"/>
    <dgm:cxn modelId="{B9E06E23-B37B-E647-BD38-D241AE68CBAB}" type="presOf" srcId="{4DEF5D5F-E28C-6A41-BFCD-D4261C47502A}" destId="{A4E58538-D323-F641-A027-7E91DC44BEFA}" srcOrd="0" destOrd="0" presId="urn:microsoft.com/office/officeart/2005/8/layout/process4"/>
    <dgm:cxn modelId="{ABB5F191-AD7C-6240-B2D4-8678CE92D73A}" srcId="{B8E49854-7B3E-694C-B5AB-675F6F76D1A9}" destId="{DA2B1826-2FA7-5045-A791-02B6F0F33864}" srcOrd="3" destOrd="0" parTransId="{4CF72866-EA39-8747-A7CB-1423FABDF70E}" sibTransId="{639AD0C3-4CE0-1547-AD95-490E575A9CA2}"/>
    <dgm:cxn modelId="{10BE1540-460A-7A4C-9701-C453E90B5954}" type="presOf" srcId="{279BF39B-FBB4-BA45-8547-734A1369D34D}" destId="{863C6181-260E-D547-AE01-F9D96751C423}" srcOrd="0" destOrd="0" presId="urn:microsoft.com/office/officeart/2005/8/layout/process4"/>
    <dgm:cxn modelId="{30145D48-AD1F-454B-8381-EFF96AF44A7A}" type="presOf" srcId="{B8E49854-7B3E-694C-B5AB-675F6F76D1A9}" destId="{8C1B8100-1658-F24C-9DEB-73A131B67EE7}" srcOrd="0" destOrd="0" presId="urn:microsoft.com/office/officeart/2005/8/layout/process4"/>
    <dgm:cxn modelId="{7A47E85E-53B1-1445-BE9E-9F6134174EF6}" type="presOf" srcId="{E2F9C360-8A94-8844-809C-E2968762EC77}" destId="{91902FAA-1B16-F54A-8B43-953A11034D87}" srcOrd="0" destOrd="0" presId="urn:microsoft.com/office/officeart/2005/8/layout/process4"/>
    <dgm:cxn modelId="{3E2E0172-E883-584E-95AE-410C5F196391}" srcId="{B8E49854-7B3E-694C-B5AB-675F6F76D1A9}" destId="{49E26339-9125-F545-8917-B8A2BAD2FC48}" srcOrd="0" destOrd="0" parTransId="{7A9CCFCD-F0B1-C74A-AAF1-22717EF9B3C6}" sibTransId="{7CB990C3-7050-4E44-A0A6-32DE7248970C}"/>
    <dgm:cxn modelId="{A6E9CB2B-C108-C74A-A263-4009DD620965}" srcId="{B8E49854-7B3E-694C-B5AB-675F6F76D1A9}" destId="{4DEF5D5F-E28C-6A41-BFCD-D4261C47502A}" srcOrd="2" destOrd="0" parTransId="{28469A86-EC68-A148-9227-05FAF46447CC}" sibTransId="{12677831-9445-1D40-A3EA-2CF8D6986F36}"/>
    <dgm:cxn modelId="{E8A5420C-85F8-BC44-BAA1-A14AA7429473}" type="presOf" srcId="{B94AD876-A0D7-F048-8565-82AEC2C4D0AB}" destId="{093605F2-CFE0-C64D-9084-CFEB9E8076FF}" srcOrd="0" destOrd="0" presId="urn:microsoft.com/office/officeart/2005/8/layout/process4"/>
    <dgm:cxn modelId="{602BE286-0805-9842-9861-507B7458080C}" srcId="{B8E49854-7B3E-694C-B5AB-675F6F76D1A9}" destId="{279BF39B-FBB4-BA45-8547-734A1369D34D}" srcOrd="4" destOrd="0" parTransId="{408A1DA4-9E0E-DF44-94EA-E77B3163F053}" sibTransId="{1273C465-46B5-1E4B-AD9C-ECE19EF5C27F}"/>
    <dgm:cxn modelId="{D5E0419E-7563-7249-8DCE-BB1DA5DA9B91}" srcId="{B8E49854-7B3E-694C-B5AB-675F6F76D1A9}" destId="{B94AD876-A0D7-F048-8565-82AEC2C4D0AB}" srcOrd="5" destOrd="0" parTransId="{DC2C565A-9C52-D94A-81D8-5072C7EDB884}" sibTransId="{D80B2766-D705-8C4F-BF12-E8BFD1B1404E}"/>
    <dgm:cxn modelId="{9491728D-DB16-4346-9E8E-670915D4619E}" type="presOf" srcId="{49E26339-9125-F545-8917-B8A2BAD2FC48}" destId="{E026738D-1EFA-AD49-B384-C1351A2F5836}" srcOrd="0" destOrd="0" presId="urn:microsoft.com/office/officeart/2005/8/layout/process4"/>
    <dgm:cxn modelId="{FB7E022D-8FF7-CF43-9E59-D14A90447012}" type="presParOf" srcId="{8C1B8100-1658-F24C-9DEB-73A131B67EE7}" destId="{8B851955-06B3-1046-B361-D4679D584284}" srcOrd="0" destOrd="0" presId="urn:microsoft.com/office/officeart/2005/8/layout/process4"/>
    <dgm:cxn modelId="{4A7D2BE1-9354-5648-A2BF-E1FCC8595D33}" type="presParOf" srcId="{8B851955-06B3-1046-B361-D4679D584284}" destId="{093605F2-CFE0-C64D-9084-CFEB9E8076FF}" srcOrd="0" destOrd="0" presId="urn:microsoft.com/office/officeart/2005/8/layout/process4"/>
    <dgm:cxn modelId="{83D1F969-8A68-A649-B2A2-B26248911631}" type="presParOf" srcId="{8C1B8100-1658-F24C-9DEB-73A131B67EE7}" destId="{DD0CA3B4-CDCC-FE49-8A5C-32BAEB6C66C3}" srcOrd="1" destOrd="0" presId="urn:microsoft.com/office/officeart/2005/8/layout/process4"/>
    <dgm:cxn modelId="{BC5307CA-40AB-7A48-A915-FAF8265AF3A8}" type="presParOf" srcId="{8C1B8100-1658-F24C-9DEB-73A131B67EE7}" destId="{64FB7DE5-A52D-B347-9558-79AC4C4B4E6E}" srcOrd="2" destOrd="0" presId="urn:microsoft.com/office/officeart/2005/8/layout/process4"/>
    <dgm:cxn modelId="{33B9C729-BB6E-EC43-A78F-677A9D67823C}" type="presParOf" srcId="{64FB7DE5-A52D-B347-9558-79AC4C4B4E6E}" destId="{863C6181-260E-D547-AE01-F9D96751C423}" srcOrd="0" destOrd="0" presId="urn:microsoft.com/office/officeart/2005/8/layout/process4"/>
    <dgm:cxn modelId="{4E4AF2A5-59FF-124A-8E67-C28458741280}" type="presParOf" srcId="{8C1B8100-1658-F24C-9DEB-73A131B67EE7}" destId="{E577D1BF-1A94-F346-8B5A-96EEEBF9B381}" srcOrd="3" destOrd="0" presId="urn:microsoft.com/office/officeart/2005/8/layout/process4"/>
    <dgm:cxn modelId="{BBB92A04-E32C-E646-B309-F8867892E33F}" type="presParOf" srcId="{8C1B8100-1658-F24C-9DEB-73A131B67EE7}" destId="{D114A6A1-06E9-4D48-A47B-835CCEC7014B}" srcOrd="4" destOrd="0" presId="urn:microsoft.com/office/officeart/2005/8/layout/process4"/>
    <dgm:cxn modelId="{376408BA-7867-8445-B0ED-CC071E830047}" type="presParOf" srcId="{D114A6A1-06E9-4D48-A47B-835CCEC7014B}" destId="{A09F1E75-F6B9-D245-9A49-59CFD1FB726E}" srcOrd="0" destOrd="0" presId="urn:microsoft.com/office/officeart/2005/8/layout/process4"/>
    <dgm:cxn modelId="{58149031-F675-AB4A-9025-601EB15E222A}" type="presParOf" srcId="{8C1B8100-1658-F24C-9DEB-73A131B67EE7}" destId="{D35235CD-26E3-3848-9A8F-947CB8190292}" srcOrd="5" destOrd="0" presId="urn:microsoft.com/office/officeart/2005/8/layout/process4"/>
    <dgm:cxn modelId="{83F81F87-4507-5D47-AD48-75DEC9473A01}" type="presParOf" srcId="{8C1B8100-1658-F24C-9DEB-73A131B67EE7}" destId="{84FA1A1E-565B-9B46-89B4-8D5F21447DAB}" srcOrd="6" destOrd="0" presId="urn:microsoft.com/office/officeart/2005/8/layout/process4"/>
    <dgm:cxn modelId="{DB1F702C-71E6-264F-9CB9-6B94B310EC84}" type="presParOf" srcId="{84FA1A1E-565B-9B46-89B4-8D5F21447DAB}" destId="{A4E58538-D323-F641-A027-7E91DC44BEFA}" srcOrd="0" destOrd="0" presId="urn:microsoft.com/office/officeart/2005/8/layout/process4"/>
    <dgm:cxn modelId="{3D46C07C-7624-2443-82CE-5526C47E999D}" type="presParOf" srcId="{8C1B8100-1658-F24C-9DEB-73A131B67EE7}" destId="{195C0D64-9066-4E42-A252-27946EC4F6F9}" srcOrd="7" destOrd="0" presId="urn:microsoft.com/office/officeart/2005/8/layout/process4"/>
    <dgm:cxn modelId="{E4E05AF1-8A54-6342-8D80-D2781DB7DE7E}" type="presParOf" srcId="{8C1B8100-1658-F24C-9DEB-73A131B67EE7}" destId="{942C2291-8835-1B4C-8825-B52AF94AC761}" srcOrd="8" destOrd="0" presId="urn:microsoft.com/office/officeart/2005/8/layout/process4"/>
    <dgm:cxn modelId="{2E8F77DB-536E-D244-BAAB-88E7E03EA4A5}" type="presParOf" srcId="{942C2291-8835-1B4C-8825-B52AF94AC761}" destId="{91902FAA-1B16-F54A-8B43-953A11034D87}" srcOrd="0" destOrd="0" presId="urn:microsoft.com/office/officeart/2005/8/layout/process4"/>
    <dgm:cxn modelId="{6BDEDDAF-7CC6-5B46-B253-06BB0FA56DE4}" type="presParOf" srcId="{8C1B8100-1658-F24C-9DEB-73A131B67EE7}" destId="{C3212A1B-CD3C-DD4F-A067-FABB8D0E4A0E}" srcOrd="9" destOrd="0" presId="urn:microsoft.com/office/officeart/2005/8/layout/process4"/>
    <dgm:cxn modelId="{313F97A9-536D-6D46-A3EF-9F8A718A35CE}" type="presParOf" srcId="{8C1B8100-1658-F24C-9DEB-73A131B67EE7}" destId="{D0AE937F-F97C-7647-8F4C-58C673801DBA}" srcOrd="10" destOrd="0" presId="urn:microsoft.com/office/officeart/2005/8/layout/process4"/>
    <dgm:cxn modelId="{53A7BDDE-E141-7448-909C-472326D053E8}" type="presParOf" srcId="{D0AE937F-F97C-7647-8F4C-58C673801DBA}" destId="{E026738D-1EFA-AD49-B384-C1351A2F5836}" srcOrd="0" destOrd="0" presId="urn:microsoft.com/office/officeart/2005/8/layout/process4"/>
  </dgm:cxnLst>
  <dgm:bg>
    <a:solidFill>
      <a:srgbClr val="FFFFFF"/>
    </a:solidFill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93605F2-CFE0-C64D-9084-CFEB9E8076FF}">
      <dsp:nvSpPr>
        <dsp:cNvPr id="0" name=""/>
        <dsp:cNvSpPr/>
      </dsp:nvSpPr>
      <dsp:spPr>
        <a:xfrm>
          <a:off x="0" y="4224975"/>
          <a:ext cx="6511740" cy="554525"/>
        </a:xfrm>
        <a:prstGeom prst="rect">
          <a:avLst/>
        </a:prstGeom>
        <a:solidFill>
          <a:srgbClr val="FFFFFF"/>
        </a:solidFill>
        <a:ln>
          <a:solidFill>
            <a:srgbClr val="000000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>
              <a:solidFill>
                <a:srgbClr val="000000"/>
              </a:solidFill>
            </a:rPr>
            <a:t>Publish Confirmed Tracks</a:t>
          </a:r>
          <a:endParaRPr lang="en-US" sz="1900" kern="1200" dirty="0">
            <a:solidFill>
              <a:srgbClr val="000000"/>
            </a:solidFill>
          </a:endParaRPr>
        </a:p>
      </dsp:txBody>
      <dsp:txXfrm>
        <a:off x="0" y="4224975"/>
        <a:ext cx="6511740" cy="554525"/>
      </dsp:txXfrm>
    </dsp:sp>
    <dsp:sp modelId="{863C6181-260E-D547-AE01-F9D96751C423}">
      <dsp:nvSpPr>
        <dsp:cNvPr id="0" name=""/>
        <dsp:cNvSpPr/>
      </dsp:nvSpPr>
      <dsp:spPr>
        <a:xfrm rot="10800000">
          <a:off x="0" y="3380432"/>
          <a:ext cx="6511740" cy="852860"/>
        </a:xfrm>
        <a:prstGeom prst="upArrowCallout">
          <a:avLst/>
        </a:prstGeom>
        <a:solidFill>
          <a:srgbClr val="FFFFFF"/>
        </a:solidFill>
        <a:ln>
          <a:solidFill>
            <a:srgbClr val="000000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>
              <a:solidFill>
                <a:srgbClr val="000000"/>
              </a:solidFill>
            </a:rPr>
            <a:t>Prune Feasible Tracks</a:t>
          </a:r>
          <a:endParaRPr lang="en-US" sz="1900" kern="1200" dirty="0">
            <a:solidFill>
              <a:srgbClr val="000000"/>
            </a:solidFill>
          </a:endParaRPr>
        </a:p>
      </dsp:txBody>
      <dsp:txXfrm rot="10800000">
        <a:off x="0" y="3380432"/>
        <a:ext cx="6511740" cy="554163"/>
      </dsp:txXfrm>
    </dsp:sp>
    <dsp:sp modelId="{A09F1E75-F6B9-D245-9A49-59CFD1FB726E}">
      <dsp:nvSpPr>
        <dsp:cNvPr id="0" name=""/>
        <dsp:cNvSpPr/>
      </dsp:nvSpPr>
      <dsp:spPr>
        <a:xfrm rot="10800000">
          <a:off x="0" y="2535889"/>
          <a:ext cx="6511740" cy="852860"/>
        </a:xfrm>
        <a:prstGeom prst="upArrowCallout">
          <a:avLst/>
        </a:prstGeom>
        <a:solidFill>
          <a:srgbClr val="FFFFFF"/>
        </a:solidFill>
        <a:ln>
          <a:solidFill>
            <a:srgbClr val="000000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>
              <a:solidFill>
                <a:srgbClr val="000000"/>
              </a:solidFill>
            </a:rPr>
            <a:t>Correlate Hypotheses with Previous Feasible Tracks</a:t>
          </a:r>
          <a:endParaRPr lang="en-US" sz="1900" kern="1200" dirty="0">
            <a:solidFill>
              <a:srgbClr val="000000"/>
            </a:solidFill>
          </a:endParaRPr>
        </a:p>
      </dsp:txBody>
      <dsp:txXfrm rot="10800000">
        <a:off x="0" y="2535889"/>
        <a:ext cx="6511740" cy="554163"/>
      </dsp:txXfrm>
    </dsp:sp>
    <dsp:sp modelId="{A4E58538-D323-F641-A027-7E91DC44BEFA}">
      <dsp:nvSpPr>
        <dsp:cNvPr id="0" name=""/>
        <dsp:cNvSpPr/>
      </dsp:nvSpPr>
      <dsp:spPr>
        <a:xfrm rot="10800000">
          <a:off x="0" y="1691347"/>
          <a:ext cx="6511740" cy="852860"/>
        </a:xfrm>
        <a:prstGeom prst="upArrowCallout">
          <a:avLst/>
        </a:prstGeom>
        <a:solidFill>
          <a:srgbClr val="FFFFFF"/>
        </a:solidFill>
        <a:ln>
          <a:solidFill>
            <a:srgbClr val="000000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>
              <a:solidFill>
                <a:srgbClr val="000000"/>
              </a:solidFill>
            </a:rPr>
            <a:t>Prune Hypotheses</a:t>
          </a:r>
          <a:endParaRPr lang="en-US" sz="1900" kern="1200" dirty="0">
            <a:solidFill>
              <a:srgbClr val="000000"/>
            </a:solidFill>
          </a:endParaRPr>
        </a:p>
      </dsp:txBody>
      <dsp:txXfrm rot="10800000">
        <a:off x="0" y="1691347"/>
        <a:ext cx="6511740" cy="554163"/>
      </dsp:txXfrm>
    </dsp:sp>
    <dsp:sp modelId="{91902FAA-1B16-F54A-8B43-953A11034D87}">
      <dsp:nvSpPr>
        <dsp:cNvPr id="0" name=""/>
        <dsp:cNvSpPr/>
      </dsp:nvSpPr>
      <dsp:spPr>
        <a:xfrm rot="10800000">
          <a:off x="0" y="846804"/>
          <a:ext cx="6511740" cy="852860"/>
        </a:xfrm>
        <a:prstGeom prst="upArrowCallout">
          <a:avLst/>
        </a:prstGeom>
        <a:solidFill>
          <a:srgbClr val="FFFFFF"/>
        </a:solidFill>
        <a:ln>
          <a:solidFill>
            <a:srgbClr val="000000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>
              <a:solidFill>
                <a:srgbClr val="000000"/>
              </a:solidFill>
            </a:rPr>
            <a:t>Generate Hypotheses </a:t>
          </a:r>
          <a:endParaRPr lang="en-US" sz="1900" kern="1200" dirty="0">
            <a:solidFill>
              <a:srgbClr val="000000"/>
            </a:solidFill>
          </a:endParaRPr>
        </a:p>
      </dsp:txBody>
      <dsp:txXfrm rot="10800000">
        <a:off x="0" y="846804"/>
        <a:ext cx="6511740" cy="554163"/>
      </dsp:txXfrm>
    </dsp:sp>
    <dsp:sp modelId="{E026738D-1EFA-AD49-B384-C1351A2F5836}">
      <dsp:nvSpPr>
        <dsp:cNvPr id="0" name=""/>
        <dsp:cNvSpPr/>
      </dsp:nvSpPr>
      <dsp:spPr>
        <a:xfrm rot="10800000">
          <a:off x="0" y="2261"/>
          <a:ext cx="6511740" cy="852860"/>
        </a:xfrm>
        <a:prstGeom prst="upArrowCallout">
          <a:avLst/>
        </a:prstGeom>
        <a:solidFill>
          <a:srgbClr val="CCFFCC"/>
        </a:solidFill>
        <a:ln>
          <a:solidFill>
            <a:schemeClr val="tx1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>
              <a:solidFill>
                <a:srgbClr val="000000"/>
              </a:solidFill>
            </a:rPr>
            <a:t>Obtain Object Measurements</a:t>
          </a:r>
          <a:endParaRPr lang="en-US" sz="1900" kern="1200" dirty="0">
            <a:solidFill>
              <a:srgbClr val="000000"/>
            </a:solidFill>
          </a:endParaRPr>
        </a:p>
      </dsp:txBody>
      <dsp:txXfrm rot="10800000">
        <a:off x="0" y="2261"/>
        <a:ext cx="6511740" cy="55416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93605F2-CFE0-C64D-9084-CFEB9E8076FF}">
      <dsp:nvSpPr>
        <dsp:cNvPr id="0" name=""/>
        <dsp:cNvSpPr/>
      </dsp:nvSpPr>
      <dsp:spPr>
        <a:xfrm>
          <a:off x="0" y="4224975"/>
          <a:ext cx="6511740" cy="554525"/>
        </a:xfrm>
        <a:prstGeom prst="rect">
          <a:avLst/>
        </a:prstGeom>
        <a:solidFill>
          <a:srgbClr val="FFFFFF"/>
        </a:solidFill>
        <a:ln>
          <a:solidFill>
            <a:srgbClr val="000000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>
              <a:solidFill>
                <a:srgbClr val="000000"/>
              </a:solidFill>
            </a:rPr>
            <a:t>Publish Confirmed Tracks</a:t>
          </a:r>
          <a:endParaRPr lang="en-US" sz="1900" kern="1200" dirty="0">
            <a:solidFill>
              <a:srgbClr val="000000"/>
            </a:solidFill>
          </a:endParaRPr>
        </a:p>
      </dsp:txBody>
      <dsp:txXfrm>
        <a:off x="0" y="4224975"/>
        <a:ext cx="6511740" cy="554525"/>
      </dsp:txXfrm>
    </dsp:sp>
    <dsp:sp modelId="{863C6181-260E-D547-AE01-F9D96751C423}">
      <dsp:nvSpPr>
        <dsp:cNvPr id="0" name=""/>
        <dsp:cNvSpPr/>
      </dsp:nvSpPr>
      <dsp:spPr>
        <a:xfrm rot="10800000">
          <a:off x="0" y="3380432"/>
          <a:ext cx="6511740" cy="852860"/>
        </a:xfrm>
        <a:prstGeom prst="upArrowCallout">
          <a:avLst/>
        </a:prstGeom>
        <a:solidFill>
          <a:srgbClr val="FFFFFF"/>
        </a:solidFill>
        <a:ln>
          <a:solidFill>
            <a:srgbClr val="000000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>
              <a:solidFill>
                <a:srgbClr val="000000"/>
              </a:solidFill>
            </a:rPr>
            <a:t>Prune Feasible Tracks</a:t>
          </a:r>
          <a:endParaRPr lang="en-US" sz="1900" kern="1200" dirty="0">
            <a:solidFill>
              <a:srgbClr val="000000"/>
            </a:solidFill>
          </a:endParaRPr>
        </a:p>
      </dsp:txBody>
      <dsp:txXfrm rot="10800000">
        <a:off x="0" y="3380432"/>
        <a:ext cx="6511740" cy="554163"/>
      </dsp:txXfrm>
    </dsp:sp>
    <dsp:sp modelId="{A09F1E75-F6B9-D245-9A49-59CFD1FB726E}">
      <dsp:nvSpPr>
        <dsp:cNvPr id="0" name=""/>
        <dsp:cNvSpPr/>
      </dsp:nvSpPr>
      <dsp:spPr>
        <a:xfrm rot="10800000">
          <a:off x="0" y="2535889"/>
          <a:ext cx="6511740" cy="852860"/>
        </a:xfrm>
        <a:prstGeom prst="upArrowCallout">
          <a:avLst/>
        </a:prstGeom>
        <a:solidFill>
          <a:srgbClr val="FFFFFF"/>
        </a:solidFill>
        <a:ln>
          <a:solidFill>
            <a:srgbClr val="000000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>
              <a:solidFill>
                <a:srgbClr val="000000"/>
              </a:solidFill>
            </a:rPr>
            <a:t>Correlate Hypotheses with Previous Feasible Tracks</a:t>
          </a:r>
          <a:endParaRPr lang="en-US" sz="1900" kern="1200" dirty="0">
            <a:solidFill>
              <a:srgbClr val="000000"/>
            </a:solidFill>
          </a:endParaRPr>
        </a:p>
      </dsp:txBody>
      <dsp:txXfrm rot="10800000">
        <a:off x="0" y="2535889"/>
        <a:ext cx="6511740" cy="554163"/>
      </dsp:txXfrm>
    </dsp:sp>
    <dsp:sp modelId="{A4E58538-D323-F641-A027-7E91DC44BEFA}">
      <dsp:nvSpPr>
        <dsp:cNvPr id="0" name=""/>
        <dsp:cNvSpPr/>
      </dsp:nvSpPr>
      <dsp:spPr>
        <a:xfrm rot="10800000">
          <a:off x="0" y="1691347"/>
          <a:ext cx="6511740" cy="852860"/>
        </a:xfrm>
        <a:prstGeom prst="upArrowCallout">
          <a:avLst/>
        </a:prstGeom>
        <a:solidFill>
          <a:srgbClr val="FFFFFF"/>
        </a:solidFill>
        <a:ln>
          <a:solidFill>
            <a:srgbClr val="000000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>
              <a:solidFill>
                <a:srgbClr val="000000"/>
              </a:solidFill>
            </a:rPr>
            <a:t>Prune Hypotheses</a:t>
          </a:r>
          <a:endParaRPr lang="en-US" sz="1900" kern="1200" dirty="0">
            <a:solidFill>
              <a:srgbClr val="000000"/>
            </a:solidFill>
          </a:endParaRPr>
        </a:p>
      </dsp:txBody>
      <dsp:txXfrm rot="10800000">
        <a:off x="0" y="1691347"/>
        <a:ext cx="6511740" cy="554163"/>
      </dsp:txXfrm>
    </dsp:sp>
    <dsp:sp modelId="{91902FAA-1B16-F54A-8B43-953A11034D87}">
      <dsp:nvSpPr>
        <dsp:cNvPr id="0" name=""/>
        <dsp:cNvSpPr/>
      </dsp:nvSpPr>
      <dsp:spPr>
        <a:xfrm rot="10800000">
          <a:off x="0" y="846804"/>
          <a:ext cx="6511740" cy="852860"/>
        </a:xfrm>
        <a:prstGeom prst="upArrowCallout">
          <a:avLst/>
        </a:prstGeom>
        <a:solidFill>
          <a:srgbClr val="CCFFCC"/>
        </a:solidFill>
        <a:ln>
          <a:solidFill>
            <a:srgbClr val="000000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>
              <a:solidFill>
                <a:srgbClr val="000000"/>
              </a:solidFill>
            </a:rPr>
            <a:t>Generate Hypotheses </a:t>
          </a:r>
          <a:endParaRPr lang="en-US" sz="1900" kern="1200" dirty="0">
            <a:solidFill>
              <a:srgbClr val="000000"/>
            </a:solidFill>
          </a:endParaRPr>
        </a:p>
      </dsp:txBody>
      <dsp:txXfrm rot="10800000">
        <a:off x="0" y="846804"/>
        <a:ext cx="6511740" cy="554163"/>
      </dsp:txXfrm>
    </dsp:sp>
    <dsp:sp modelId="{E026738D-1EFA-AD49-B384-C1351A2F5836}">
      <dsp:nvSpPr>
        <dsp:cNvPr id="0" name=""/>
        <dsp:cNvSpPr/>
      </dsp:nvSpPr>
      <dsp:spPr>
        <a:xfrm rot="10800000">
          <a:off x="0" y="2261"/>
          <a:ext cx="6511740" cy="852860"/>
        </a:xfrm>
        <a:prstGeom prst="upArrowCallout">
          <a:avLst/>
        </a:prstGeom>
        <a:noFill/>
        <a:ln>
          <a:solidFill>
            <a:schemeClr val="tx1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0" kern="1200" dirty="0" smtClean="0">
              <a:solidFill>
                <a:srgbClr val="000000"/>
              </a:solidFill>
            </a:rPr>
            <a:t>Obtain</a:t>
          </a:r>
          <a:r>
            <a:rPr lang="en-US" sz="1900" kern="1200" dirty="0" smtClean="0">
              <a:solidFill>
                <a:srgbClr val="000000"/>
              </a:solidFill>
            </a:rPr>
            <a:t> Object Measurements</a:t>
          </a:r>
          <a:endParaRPr lang="en-US" sz="1900" kern="1200" dirty="0">
            <a:solidFill>
              <a:srgbClr val="000000"/>
            </a:solidFill>
          </a:endParaRPr>
        </a:p>
      </dsp:txBody>
      <dsp:txXfrm rot="10800000">
        <a:off x="0" y="2261"/>
        <a:ext cx="6511740" cy="55416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93605F2-CFE0-C64D-9084-CFEB9E8076FF}">
      <dsp:nvSpPr>
        <dsp:cNvPr id="0" name=""/>
        <dsp:cNvSpPr/>
      </dsp:nvSpPr>
      <dsp:spPr>
        <a:xfrm>
          <a:off x="0" y="4224975"/>
          <a:ext cx="6511740" cy="554525"/>
        </a:xfrm>
        <a:prstGeom prst="rect">
          <a:avLst/>
        </a:prstGeom>
        <a:solidFill>
          <a:srgbClr val="FFFFFF"/>
        </a:solidFill>
        <a:ln>
          <a:solidFill>
            <a:srgbClr val="000000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>
              <a:solidFill>
                <a:srgbClr val="000000"/>
              </a:solidFill>
            </a:rPr>
            <a:t>Publish Confirmed Tracks</a:t>
          </a:r>
          <a:endParaRPr lang="en-US" sz="1900" kern="1200" dirty="0">
            <a:solidFill>
              <a:srgbClr val="000000"/>
            </a:solidFill>
          </a:endParaRPr>
        </a:p>
      </dsp:txBody>
      <dsp:txXfrm>
        <a:off x="0" y="4224975"/>
        <a:ext cx="6511740" cy="554525"/>
      </dsp:txXfrm>
    </dsp:sp>
    <dsp:sp modelId="{863C6181-260E-D547-AE01-F9D96751C423}">
      <dsp:nvSpPr>
        <dsp:cNvPr id="0" name=""/>
        <dsp:cNvSpPr/>
      </dsp:nvSpPr>
      <dsp:spPr>
        <a:xfrm rot="10800000">
          <a:off x="0" y="3380432"/>
          <a:ext cx="6511740" cy="852860"/>
        </a:xfrm>
        <a:prstGeom prst="upArrowCallout">
          <a:avLst/>
        </a:prstGeom>
        <a:solidFill>
          <a:srgbClr val="FFFFFF"/>
        </a:solidFill>
        <a:ln>
          <a:solidFill>
            <a:srgbClr val="000000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>
              <a:solidFill>
                <a:srgbClr val="000000"/>
              </a:solidFill>
            </a:rPr>
            <a:t>Prune Feasible Tracks</a:t>
          </a:r>
          <a:endParaRPr lang="en-US" sz="1900" kern="1200" dirty="0">
            <a:solidFill>
              <a:srgbClr val="000000"/>
            </a:solidFill>
          </a:endParaRPr>
        </a:p>
      </dsp:txBody>
      <dsp:txXfrm rot="10800000">
        <a:off x="0" y="3380432"/>
        <a:ext cx="6511740" cy="554163"/>
      </dsp:txXfrm>
    </dsp:sp>
    <dsp:sp modelId="{A09F1E75-F6B9-D245-9A49-59CFD1FB726E}">
      <dsp:nvSpPr>
        <dsp:cNvPr id="0" name=""/>
        <dsp:cNvSpPr/>
      </dsp:nvSpPr>
      <dsp:spPr>
        <a:xfrm rot="10800000">
          <a:off x="0" y="2535889"/>
          <a:ext cx="6511740" cy="852860"/>
        </a:xfrm>
        <a:prstGeom prst="upArrowCallout">
          <a:avLst/>
        </a:prstGeom>
        <a:solidFill>
          <a:srgbClr val="FFFFFF"/>
        </a:solidFill>
        <a:ln>
          <a:solidFill>
            <a:srgbClr val="000000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>
              <a:solidFill>
                <a:srgbClr val="000000"/>
              </a:solidFill>
            </a:rPr>
            <a:t>Correlate Hypotheses with Previous Feasible Tracks</a:t>
          </a:r>
          <a:endParaRPr lang="en-US" sz="1900" kern="1200" dirty="0">
            <a:solidFill>
              <a:srgbClr val="000000"/>
            </a:solidFill>
          </a:endParaRPr>
        </a:p>
      </dsp:txBody>
      <dsp:txXfrm rot="10800000">
        <a:off x="0" y="2535889"/>
        <a:ext cx="6511740" cy="554163"/>
      </dsp:txXfrm>
    </dsp:sp>
    <dsp:sp modelId="{A4E58538-D323-F641-A027-7E91DC44BEFA}">
      <dsp:nvSpPr>
        <dsp:cNvPr id="0" name=""/>
        <dsp:cNvSpPr/>
      </dsp:nvSpPr>
      <dsp:spPr>
        <a:xfrm rot="10800000">
          <a:off x="0" y="1691347"/>
          <a:ext cx="6511740" cy="852860"/>
        </a:xfrm>
        <a:prstGeom prst="upArrowCallout">
          <a:avLst/>
        </a:prstGeom>
        <a:solidFill>
          <a:srgbClr val="CCFFCC"/>
        </a:solidFill>
        <a:ln>
          <a:solidFill>
            <a:srgbClr val="000000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>
              <a:solidFill>
                <a:srgbClr val="000000"/>
              </a:solidFill>
            </a:rPr>
            <a:t>Prune Hypotheses</a:t>
          </a:r>
          <a:endParaRPr lang="en-US" sz="1900" kern="1200" dirty="0">
            <a:solidFill>
              <a:srgbClr val="000000"/>
            </a:solidFill>
          </a:endParaRPr>
        </a:p>
      </dsp:txBody>
      <dsp:txXfrm rot="10800000">
        <a:off x="0" y="1691347"/>
        <a:ext cx="6511740" cy="554163"/>
      </dsp:txXfrm>
    </dsp:sp>
    <dsp:sp modelId="{91902FAA-1B16-F54A-8B43-953A11034D87}">
      <dsp:nvSpPr>
        <dsp:cNvPr id="0" name=""/>
        <dsp:cNvSpPr/>
      </dsp:nvSpPr>
      <dsp:spPr>
        <a:xfrm rot="10800000">
          <a:off x="0" y="846804"/>
          <a:ext cx="6511740" cy="852860"/>
        </a:xfrm>
        <a:prstGeom prst="upArrowCallout">
          <a:avLst/>
        </a:prstGeom>
        <a:solidFill>
          <a:srgbClr val="FFFFFF"/>
        </a:solidFill>
        <a:ln>
          <a:solidFill>
            <a:srgbClr val="000000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>
              <a:solidFill>
                <a:srgbClr val="000000"/>
              </a:solidFill>
            </a:rPr>
            <a:t>Generate Hypotheses </a:t>
          </a:r>
          <a:endParaRPr lang="en-US" sz="1900" kern="1200" dirty="0">
            <a:solidFill>
              <a:srgbClr val="000000"/>
            </a:solidFill>
          </a:endParaRPr>
        </a:p>
      </dsp:txBody>
      <dsp:txXfrm rot="10800000">
        <a:off x="0" y="846804"/>
        <a:ext cx="6511740" cy="554163"/>
      </dsp:txXfrm>
    </dsp:sp>
    <dsp:sp modelId="{E026738D-1EFA-AD49-B384-C1351A2F5836}">
      <dsp:nvSpPr>
        <dsp:cNvPr id="0" name=""/>
        <dsp:cNvSpPr/>
      </dsp:nvSpPr>
      <dsp:spPr>
        <a:xfrm rot="10800000">
          <a:off x="0" y="2261"/>
          <a:ext cx="6511740" cy="852860"/>
        </a:xfrm>
        <a:prstGeom prst="upArrowCallout">
          <a:avLst/>
        </a:prstGeom>
        <a:noFill/>
        <a:ln>
          <a:solidFill>
            <a:schemeClr val="tx1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>
              <a:solidFill>
                <a:srgbClr val="000000"/>
              </a:solidFill>
            </a:rPr>
            <a:t>Obtain Object Measurements</a:t>
          </a:r>
          <a:endParaRPr lang="en-US" sz="1900" kern="1200" dirty="0">
            <a:solidFill>
              <a:srgbClr val="000000"/>
            </a:solidFill>
          </a:endParaRPr>
        </a:p>
      </dsp:txBody>
      <dsp:txXfrm rot="10800000">
        <a:off x="0" y="2261"/>
        <a:ext cx="6511740" cy="55416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93605F2-CFE0-C64D-9084-CFEB9E8076FF}">
      <dsp:nvSpPr>
        <dsp:cNvPr id="0" name=""/>
        <dsp:cNvSpPr/>
      </dsp:nvSpPr>
      <dsp:spPr>
        <a:xfrm>
          <a:off x="0" y="4224975"/>
          <a:ext cx="6511740" cy="554525"/>
        </a:xfrm>
        <a:prstGeom prst="rect">
          <a:avLst/>
        </a:prstGeom>
        <a:solidFill>
          <a:srgbClr val="FFFFFF"/>
        </a:solidFill>
        <a:ln>
          <a:solidFill>
            <a:srgbClr val="000000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>
              <a:solidFill>
                <a:srgbClr val="000000"/>
              </a:solidFill>
            </a:rPr>
            <a:t>Publish Confirmed Tracks</a:t>
          </a:r>
          <a:endParaRPr lang="en-US" sz="1900" kern="1200" dirty="0">
            <a:solidFill>
              <a:srgbClr val="000000"/>
            </a:solidFill>
          </a:endParaRPr>
        </a:p>
      </dsp:txBody>
      <dsp:txXfrm>
        <a:off x="0" y="4224975"/>
        <a:ext cx="6511740" cy="554525"/>
      </dsp:txXfrm>
    </dsp:sp>
    <dsp:sp modelId="{863C6181-260E-D547-AE01-F9D96751C423}">
      <dsp:nvSpPr>
        <dsp:cNvPr id="0" name=""/>
        <dsp:cNvSpPr/>
      </dsp:nvSpPr>
      <dsp:spPr>
        <a:xfrm rot="10800000">
          <a:off x="0" y="3380432"/>
          <a:ext cx="6511740" cy="852860"/>
        </a:xfrm>
        <a:prstGeom prst="upArrowCallout">
          <a:avLst/>
        </a:prstGeom>
        <a:solidFill>
          <a:srgbClr val="FFFFFF"/>
        </a:solidFill>
        <a:ln>
          <a:solidFill>
            <a:srgbClr val="000000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>
              <a:solidFill>
                <a:srgbClr val="000000"/>
              </a:solidFill>
            </a:rPr>
            <a:t>Prune Feasible Tracks</a:t>
          </a:r>
          <a:endParaRPr lang="en-US" sz="1900" kern="1200" dirty="0">
            <a:solidFill>
              <a:srgbClr val="000000"/>
            </a:solidFill>
          </a:endParaRPr>
        </a:p>
      </dsp:txBody>
      <dsp:txXfrm rot="10800000">
        <a:off x="0" y="3380432"/>
        <a:ext cx="6511740" cy="554163"/>
      </dsp:txXfrm>
    </dsp:sp>
    <dsp:sp modelId="{A09F1E75-F6B9-D245-9A49-59CFD1FB726E}">
      <dsp:nvSpPr>
        <dsp:cNvPr id="0" name=""/>
        <dsp:cNvSpPr/>
      </dsp:nvSpPr>
      <dsp:spPr>
        <a:xfrm rot="10800000">
          <a:off x="0" y="2535889"/>
          <a:ext cx="6511740" cy="852860"/>
        </a:xfrm>
        <a:prstGeom prst="upArrowCallout">
          <a:avLst/>
        </a:prstGeom>
        <a:solidFill>
          <a:srgbClr val="CCFFCC"/>
        </a:solidFill>
        <a:ln>
          <a:solidFill>
            <a:srgbClr val="000000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>
              <a:solidFill>
                <a:srgbClr val="000000"/>
              </a:solidFill>
            </a:rPr>
            <a:t>Correlate Hypotheses with Previous Feasible Tracks</a:t>
          </a:r>
          <a:endParaRPr lang="en-US" sz="1900" kern="1200" dirty="0">
            <a:solidFill>
              <a:srgbClr val="000000"/>
            </a:solidFill>
          </a:endParaRPr>
        </a:p>
      </dsp:txBody>
      <dsp:txXfrm rot="10800000">
        <a:off x="0" y="2535889"/>
        <a:ext cx="6511740" cy="554163"/>
      </dsp:txXfrm>
    </dsp:sp>
    <dsp:sp modelId="{A4E58538-D323-F641-A027-7E91DC44BEFA}">
      <dsp:nvSpPr>
        <dsp:cNvPr id="0" name=""/>
        <dsp:cNvSpPr/>
      </dsp:nvSpPr>
      <dsp:spPr>
        <a:xfrm rot="10800000">
          <a:off x="0" y="1691347"/>
          <a:ext cx="6511740" cy="852860"/>
        </a:xfrm>
        <a:prstGeom prst="upArrowCallout">
          <a:avLst/>
        </a:prstGeom>
        <a:solidFill>
          <a:srgbClr val="FFFFFF"/>
        </a:solidFill>
        <a:ln>
          <a:solidFill>
            <a:srgbClr val="000000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>
              <a:solidFill>
                <a:srgbClr val="000000"/>
              </a:solidFill>
            </a:rPr>
            <a:t>Prune Hypotheses</a:t>
          </a:r>
          <a:endParaRPr lang="en-US" sz="1900" kern="1200" dirty="0">
            <a:solidFill>
              <a:srgbClr val="000000"/>
            </a:solidFill>
          </a:endParaRPr>
        </a:p>
      </dsp:txBody>
      <dsp:txXfrm rot="10800000">
        <a:off x="0" y="1691347"/>
        <a:ext cx="6511740" cy="554163"/>
      </dsp:txXfrm>
    </dsp:sp>
    <dsp:sp modelId="{91902FAA-1B16-F54A-8B43-953A11034D87}">
      <dsp:nvSpPr>
        <dsp:cNvPr id="0" name=""/>
        <dsp:cNvSpPr/>
      </dsp:nvSpPr>
      <dsp:spPr>
        <a:xfrm rot="10800000">
          <a:off x="0" y="846804"/>
          <a:ext cx="6511740" cy="852860"/>
        </a:xfrm>
        <a:prstGeom prst="upArrowCallout">
          <a:avLst/>
        </a:prstGeom>
        <a:solidFill>
          <a:srgbClr val="FFFFFF"/>
        </a:solidFill>
        <a:ln>
          <a:solidFill>
            <a:srgbClr val="000000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>
              <a:solidFill>
                <a:srgbClr val="000000"/>
              </a:solidFill>
            </a:rPr>
            <a:t>Generate Hypotheses </a:t>
          </a:r>
          <a:endParaRPr lang="en-US" sz="1900" kern="1200" dirty="0">
            <a:solidFill>
              <a:srgbClr val="000000"/>
            </a:solidFill>
          </a:endParaRPr>
        </a:p>
      </dsp:txBody>
      <dsp:txXfrm rot="10800000">
        <a:off x="0" y="846804"/>
        <a:ext cx="6511740" cy="554163"/>
      </dsp:txXfrm>
    </dsp:sp>
    <dsp:sp modelId="{E026738D-1EFA-AD49-B384-C1351A2F5836}">
      <dsp:nvSpPr>
        <dsp:cNvPr id="0" name=""/>
        <dsp:cNvSpPr/>
      </dsp:nvSpPr>
      <dsp:spPr>
        <a:xfrm rot="10800000">
          <a:off x="0" y="2261"/>
          <a:ext cx="6511740" cy="852860"/>
        </a:xfrm>
        <a:prstGeom prst="upArrowCallout">
          <a:avLst/>
        </a:prstGeom>
        <a:noFill/>
        <a:ln>
          <a:solidFill>
            <a:schemeClr val="tx1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>
              <a:solidFill>
                <a:srgbClr val="000000"/>
              </a:solidFill>
            </a:rPr>
            <a:t>Obtain Object Measurements</a:t>
          </a:r>
          <a:endParaRPr lang="en-US" sz="1900" kern="1200" dirty="0">
            <a:solidFill>
              <a:srgbClr val="000000"/>
            </a:solidFill>
          </a:endParaRPr>
        </a:p>
      </dsp:txBody>
      <dsp:txXfrm rot="10800000">
        <a:off x="0" y="2261"/>
        <a:ext cx="6511740" cy="55416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93605F2-CFE0-C64D-9084-CFEB9E8076FF}">
      <dsp:nvSpPr>
        <dsp:cNvPr id="0" name=""/>
        <dsp:cNvSpPr/>
      </dsp:nvSpPr>
      <dsp:spPr>
        <a:xfrm>
          <a:off x="0" y="4224975"/>
          <a:ext cx="6511740" cy="554525"/>
        </a:xfrm>
        <a:prstGeom prst="rect">
          <a:avLst/>
        </a:prstGeom>
        <a:solidFill>
          <a:srgbClr val="FFFFFF"/>
        </a:solidFill>
        <a:ln>
          <a:solidFill>
            <a:srgbClr val="000000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>
              <a:solidFill>
                <a:srgbClr val="000000"/>
              </a:solidFill>
            </a:rPr>
            <a:t>Publish Confirmed Tracks</a:t>
          </a:r>
          <a:endParaRPr lang="en-US" sz="1900" kern="1200" dirty="0">
            <a:solidFill>
              <a:srgbClr val="000000"/>
            </a:solidFill>
          </a:endParaRPr>
        </a:p>
      </dsp:txBody>
      <dsp:txXfrm>
        <a:off x="0" y="4224975"/>
        <a:ext cx="6511740" cy="554525"/>
      </dsp:txXfrm>
    </dsp:sp>
    <dsp:sp modelId="{863C6181-260E-D547-AE01-F9D96751C423}">
      <dsp:nvSpPr>
        <dsp:cNvPr id="0" name=""/>
        <dsp:cNvSpPr/>
      </dsp:nvSpPr>
      <dsp:spPr>
        <a:xfrm rot="10800000">
          <a:off x="0" y="3380432"/>
          <a:ext cx="6511740" cy="852860"/>
        </a:xfrm>
        <a:prstGeom prst="upArrowCallout">
          <a:avLst/>
        </a:prstGeom>
        <a:solidFill>
          <a:srgbClr val="CCFFCC"/>
        </a:solidFill>
        <a:ln>
          <a:solidFill>
            <a:srgbClr val="000000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>
              <a:solidFill>
                <a:srgbClr val="000000"/>
              </a:solidFill>
            </a:rPr>
            <a:t>Prune Feasible Tracks</a:t>
          </a:r>
          <a:endParaRPr lang="en-US" sz="1900" kern="1200" dirty="0">
            <a:solidFill>
              <a:srgbClr val="000000"/>
            </a:solidFill>
          </a:endParaRPr>
        </a:p>
      </dsp:txBody>
      <dsp:txXfrm rot="10800000">
        <a:off x="0" y="3380432"/>
        <a:ext cx="6511740" cy="554163"/>
      </dsp:txXfrm>
    </dsp:sp>
    <dsp:sp modelId="{A09F1E75-F6B9-D245-9A49-59CFD1FB726E}">
      <dsp:nvSpPr>
        <dsp:cNvPr id="0" name=""/>
        <dsp:cNvSpPr/>
      </dsp:nvSpPr>
      <dsp:spPr>
        <a:xfrm rot="10800000">
          <a:off x="0" y="2535889"/>
          <a:ext cx="6511740" cy="852860"/>
        </a:xfrm>
        <a:prstGeom prst="upArrowCallout">
          <a:avLst/>
        </a:prstGeom>
        <a:solidFill>
          <a:srgbClr val="FFFFFF"/>
        </a:solidFill>
        <a:ln>
          <a:solidFill>
            <a:srgbClr val="000000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>
              <a:solidFill>
                <a:srgbClr val="000000"/>
              </a:solidFill>
            </a:rPr>
            <a:t>Correlate Hypotheses with Previous Feasible Tracks</a:t>
          </a:r>
          <a:endParaRPr lang="en-US" sz="1900" kern="1200" dirty="0">
            <a:solidFill>
              <a:srgbClr val="000000"/>
            </a:solidFill>
          </a:endParaRPr>
        </a:p>
      </dsp:txBody>
      <dsp:txXfrm rot="10800000">
        <a:off x="0" y="2535889"/>
        <a:ext cx="6511740" cy="554163"/>
      </dsp:txXfrm>
    </dsp:sp>
    <dsp:sp modelId="{A4E58538-D323-F641-A027-7E91DC44BEFA}">
      <dsp:nvSpPr>
        <dsp:cNvPr id="0" name=""/>
        <dsp:cNvSpPr/>
      </dsp:nvSpPr>
      <dsp:spPr>
        <a:xfrm rot="10800000">
          <a:off x="0" y="1691347"/>
          <a:ext cx="6511740" cy="852860"/>
        </a:xfrm>
        <a:prstGeom prst="upArrowCallout">
          <a:avLst/>
        </a:prstGeom>
        <a:solidFill>
          <a:srgbClr val="FFFFFF"/>
        </a:solidFill>
        <a:ln>
          <a:solidFill>
            <a:srgbClr val="000000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>
              <a:solidFill>
                <a:srgbClr val="000000"/>
              </a:solidFill>
            </a:rPr>
            <a:t>Prune Hypotheses</a:t>
          </a:r>
          <a:endParaRPr lang="en-US" sz="1900" kern="1200" dirty="0">
            <a:solidFill>
              <a:srgbClr val="000000"/>
            </a:solidFill>
          </a:endParaRPr>
        </a:p>
      </dsp:txBody>
      <dsp:txXfrm rot="10800000">
        <a:off x="0" y="1691347"/>
        <a:ext cx="6511740" cy="554163"/>
      </dsp:txXfrm>
    </dsp:sp>
    <dsp:sp modelId="{91902FAA-1B16-F54A-8B43-953A11034D87}">
      <dsp:nvSpPr>
        <dsp:cNvPr id="0" name=""/>
        <dsp:cNvSpPr/>
      </dsp:nvSpPr>
      <dsp:spPr>
        <a:xfrm rot="10800000">
          <a:off x="0" y="846804"/>
          <a:ext cx="6511740" cy="852860"/>
        </a:xfrm>
        <a:prstGeom prst="upArrowCallout">
          <a:avLst/>
        </a:prstGeom>
        <a:solidFill>
          <a:srgbClr val="FFFFFF"/>
        </a:solidFill>
        <a:ln>
          <a:solidFill>
            <a:srgbClr val="000000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>
              <a:solidFill>
                <a:srgbClr val="000000"/>
              </a:solidFill>
            </a:rPr>
            <a:t>Generate Hypotheses </a:t>
          </a:r>
          <a:endParaRPr lang="en-US" sz="1900" kern="1200" dirty="0">
            <a:solidFill>
              <a:srgbClr val="000000"/>
            </a:solidFill>
          </a:endParaRPr>
        </a:p>
      </dsp:txBody>
      <dsp:txXfrm rot="10800000">
        <a:off x="0" y="846804"/>
        <a:ext cx="6511740" cy="554163"/>
      </dsp:txXfrm>
    </dsp:sp>
    <dsp:sp modelId="{E026738D-1EFA-AD49-B384-C1351A2F5836}">
      <dsp:nvSpPr>
        <dsp:cNvPr id="0" name=""/>
        <dsp:cNvSpPr/>
      </dsp:nvSpPr>
      <dsp:spPr>
        <a:xfrm rot="10800000">
          <a:off x="0" y="2261"/>
          <a:ext cx="6511740" cy="852860"/>
        </a:xfrm>
        <a:prstGeom prst="upArrowCallout">
          <a:avLst/>
        </a:prstGeom>
        <a:noFill/>
        <a:ln>
          <a:solidFill>
            <a:schemeClr val="tx1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>
              <a:solidFill>
                <a:srgbClr val="000000"/>
              </a:solidFill>
            </a:rPr>
            <a:t>Obtain Object Measurements</a:t>
          </a:r>
          <a:endParaRPr lang="en-US" sz="1900" kern="1200" dirty="0">
            <a:solidFill>
              <a:srgbClr val="000000"/>
            </a:solidFill>
          </a:endParaRPr>
        </a:p>
      </dsp:txBody>
      <dsp:txXfrm rot="10800000">
        <a:off x="0" y="2261"/>
        <a:ext cx="6511740" cy="554163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93605F2-CFE0-C64D-9084-CFEB9E8076FF}">
      <dsp:nvSpPr>
        <dsp:cNvPr id="0" name=""/>
        <dsp:cNvSpPr/>
      </dsp:nvSpPr>
      <dsp:spPr>
        <a:xfrm>
          <a:off x="0" y="4224975"/>
          <a:ext cx="6511740" cy="554525"/>
        </a:xfrm>
        <a:prstGeom prst="rect">
          <a:avLst/>
        </a:prstGeom>
        <a:solidFill>
          <a:srgbClr val="FFFFFF"/>
        </a:solidFill>
        <a:ln>
          <a:solidFill>
            <a:srgbClr val="000000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>
              <a:solidFill>
                <a:srgbClr val="000000"/>
              </a:solidFill>
            </a:rPr>
            <a:t>Publish Confirmed Tracks</a:t>
          </a:r>
          <a:endParaRPr lang="en-US" sz="1900" kern="1200" dirty="0">
            <a:solidFill>
              <a:srgbClr val="000000"/>
            </a:solidFill>
          </a:endParaRPr>
        </a:p>
      </dsp:txBody>
      <dsp:txXfrm>
        <a:off x="0" y="4224975"/>
        <a:ext cx="6511740" cy="554525"/>
      </dsp:txXfrm>
    </dsp:sp>
    <dsp:sp modelId="{863C6181-260E-D547-AE01-F9D96751C423}">
      <dsp:nvSpPr>
        <dsp:cNvPr id="0" name=""/>
        <dsp:cNvSpPr/>
      </dsp:nvSpPr>
      <dsp:spPr>
        <a:xfrm rot="10800000">
          <a:off x="0" y="3380432"/>
          <a:ext cx="6511740" cy="852860"/>
        </a:xfrm>
        <a:prstGeom prst="upArrowCallout">
          <a:avLst/>
        </a:prstGeom>
        <a:solidFill>
          <a:srgbClr val="FFFFFF"/>
        </a:solidFill>
        <a:ln>
          <a:solidFill>
            <a:srgbClr val="000000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>
              <a:solidFill>
                <a:srgbClr val="000000"/>
              </a:solidFill>
            </a:rPr>
            <a:t>Prune Feasible Tracks</a:t>
          </a:r>
          <a:endParaRPr lang="en-US" sz="1900" kern="1200" dirty="0">
            <a:solidFill>
              <a:srgbClr val="000000"/>
            </a:solidFill>
          </a:endParaRPr>
        </a:p>
      </dsp:txBody>
      <dsp:txXfrm rot="10800000">
        <a:off x="0" y="3380432"/>
        <a:ext cx="6511740" cy="554163"/>
      </dsp:txXfrm>
    </dsp:sp>
    <dsp:sp modelId="{A09F1E75-F6B9-D245-9A49-59CFD1FB726E}">
      <dsp:nvSpPr>
        <dsp:cNvPr id="0" name=""/>
        <dsp:cNvSpPr/>
      </dsp:nvSpPr>
      <dsp:spPr>
        <a:xfrm rot="10800000">
          <a:off x="0" y="2535889"/>
          <a:ext cx="6511740" cy="852860"/>
        </a:xfrm>
        <a:prstGeom prst="upArrowCallout">
          <a:avLst/>
        </a:prstGeom>
        <a:solidFill>
          <a:srgbClr val="CCFFCC"/>
        </a:solidFill>
        <a:ln>
          <a:solidFill>
            <a:srgbClr val="000000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>
              <a:solidFill>
                <a:srgbClr val="000000"/>
              </a:solidFill>
            </a:rPr>
            <a:t>Correlate Hypotheses with Previous Feasible Tracks</a:t>
          </a:r>
          <a:endParaRPr lang="en-US" sz="1900" kern="1200" dirty="0">
            <a:solidFill>
              <a:srgbClr val="000000"/>
            </a:solidFill>
          </a:endParaRPr>
        </a:p>
      </dsp:txBody>
      <dsp:txXfrm rot="10800000">
        <a:off x="0" y="2535889"/>
        <a:ext cx="6511740" cy="554163"/>
      </dsp:txXfrm>
    </dsp:sp>
    <dsp:sp modelId="{A4E58538-D323-F641-A027-7E91DC44BEFA}">
      <dsp:nvSpPr>
        <dsp:cNvPr id="0" name=""/>
        <dsp:cNvSpPr/>
      </dsp:nvSpPr>
      <dsp:spPr>
        <a:xfrm rot="10800000">
          <a:off x="0" y="1691347"/>
          <a:ext cx="6511740" cy="852860"/>
        </a:xfrm>
        <a:prstGeom prst="upArrowCallout">
          <a:avLst/>
        </a:prstGeom>
        <a:solidFill>
          <a:srgbClr val="FFFFFF"/>
        </a:solidFill>
        <a:ln>
          <a:solidFill>
            <a:srgbClr val="000000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>
              <a:solidFill>
                <a:srgbClr val="000000"/>
              </a:solidFill>
            </a:rPr>
            <a:t>Prune Hypotheses</a:t>
          </a:r>
          <a:endParaRPr lang="en-US" sz="1900" kern="1200" dirty="0">
            <a:solidFill>
              <a:srgbClr val="000000"/>
            </a:solidFill>
          </a:endParaRPr>
        </a:p>
      </dsp:txBody>
      <dsp:txXfrm rot="10800000">
        <a:off x="0" y="1691347"/>
        <a:ext cx="6511740" cy="554163"/>
      </dsp:txXfrm>
    </dsp:sp>
    <dsp:sp modelId="{91902FAA-1B16-F54A-8B43-953A11034D87}">
      <dsp:nvSpPr>
        <dsp:cNvPr id="0" name=""/>
        <dsp:cNvSpPr/>
      </dsp:nvSpPr>
      <dsp:spPr>
        <a:xfrm rot="10800000">
          <a:off x="0" y="846804"/>
          <a:ext cx="6511740" cy="852860"/>
        </a:xfrm>
        <a:prstGeom prst="upArrowCallout">
          <a:avLst/>
        </a:prstGeom>
        <a:solidFill>
          <a:srgbClr val="FFFFFF"/>
        </a:solidFill>
        <a:ln>
          <a:solidFill>
            <a:srgbClr val="000000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>
              <a:solidFill>
                <a:srgbClr val="000000"/>
              </a:solidFill>
            </a:rPr>
            <a:t>Generate Hypotheses </a:t>
          </a:r>
          <a:endParaRPr lang="en-US" sz="1900" kern="1200" dirty="0">
            <a:solidFill>
              <a:srgbClr val="000000"/>
            </a:solidFill>
          </a:endParaRPr>
        </a:p>
      </dsp:txBody>
      <dsp:txXfrm rot="10800000">
        <a:off x="0" y="846804"/>
        <a:ext cx="6511740" cy="554163"/>
      </dsp:txXfrm>
    </dsp:sp>
    <dsp:sp modelId="{E026738D-1EFA-AD49-B384-C1351A2F5836}">
      <dsp:nvSpPr>
        <dsp:cNvPr id="0" name=""/>
        <dsp:cNvSpPr/>
      </dsp:nvSpPr>
      <dsp:spPr>
        <a:xfrm rot="10800000">
          <a:off x="0" y="2261"/>
          <a:ext cx="6511740" cy="852860"/>
        </a:xfrm>
        <a:prstGeom prst="upArrowCallout">
          <a:avLst/>
        </a:prstGeom>
        <a:noFill/>
        <a:ln>
          <a:solidFill>
            <a:schemeClr val="tx1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>
              <a:solidFill>
                <a:srgbClr val="000000"/>
              </a:solidFill>
            </a:rPr>
            <a:t>Obtain Object Measurements</a:t>
          </a:r>
          <a:endParaRPr lang="en-US" sz="1900" kern="1200" dirty="0">
            <a:solidFill>
              <a:srgbClr val="000000"/>
            </a:solidFill>
          </a:endParaRPr>
        </a:p>
      </dsp:txBody>
      <dsp:txXfrm rot="10800000">
        <a:off x="0" y="2261"/>
        <a:ext cx="6511740" cy="554163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93605F2-CFE0-C64D-9084-CFEB9E8076FF}">
      <dsp:nvSpPr>
        <dsp:cNvPr id="0" name=""/>
        <dsp:cNvSpPr/>
      </dsp:nvSpPr>
      <dsp:spPr>
        <a:xfrm>
          <a:off x="0" y="4224975"/>
          <a:ext cx="6511740" cy="554525"/>
        </a:xfrm>
        <a:prstGeom prst="rect">
          <a:avLst/>
        </a:prstGeom>
        <a:solidFill>
          <a:srgbClr val="FFFFFF"/>
        </a:solidFill>
        <a:ln>
          <a:solidFill>
            <a:srgbClr val="000000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>
              <a:solidFill>
                <a:srgbClr val="000000"/>
              </a:solidFill>
            </a:rPr>
            <a:t>Publish Confirmed Tracks</a:t>
          </a:r>
          <a:endParaRPr lang="en-US" sz="1900" kern="1200" dirty="0">
            <a:solidFill>
              <a:srgbClr val="000000"/>
            </a:solidFill>
          </a:endParaRPr>
        </a:p>
      </dsp:txBody>
      <dsp:txXfrm>
        <a:off x="0" y="4224975"/>
        <a:ext cx="6511740" cy="554525"/>
      </dsp:txXfrm>
    </dsp:sp>
    <dsp:sp modelId="{863C6181-260E-D547-AE01-F9D96751C423}">
      <dsp:nvSpPr>
        <dsp:cNvPr id="0" name=""/>
        <dsp:cNvSpPr/>
      </dsp:nvSpPr>
      <dsp:spPr>
        <a:xfrm rot="10800000">
          <a:off x="0" y="3380432"/>
          <a:ext cx="6511740" cy="852860"/>
        </a:xfrm>
        <a:prstGeom prst="upArrowCallout">
          <a:avLst/>
        </a:prstGeom>
        <a:solidFill>
          <a:srgbClr val="CCFFCC"/>
        </a:solidFill>
        <a:ln>
          <a:solidFill>
            <a:srgbClr val="000000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>
              <a:solidFill>
                <a:srgbClr val="000000"/>
              </a:solidFill>
            </a:rPr>
            <a:t>Prune Feasible Tracks</a:t>
          </a:r>
          <a:endParaRPr lang="en-US" sz="1900" kern="1200" dirty="0">
            <a:solidFill>
              <a:srgbClr val="000000"/>
            </a:solidFill>
          </a:endParaRPr>
        </a:p>
      </dsp:txBody>
      <dsp:txXfrm rot="10800000">
        <a:off x="0" y="3380432"/>
        <a:ext cx="6511740" cy="554163"/>
      </dsp:txXfrm>
    </dsp:sp>
    <dsp:sp modelId="{A09F1E75-F6B9-D245-9A49-59CFD1FB726E}">
      <dsp:nvSpPr>
        <dsp:cNvPr id="0" name=""/>
        <dsp:cNvSpPr/>
      </dsp:nvSpPr>
      <dsp:spPr>
        <a:xfrm rot="10800000">
          <a:off x="0" y="2535889"/>
          <a:ext cx="6511740" cy="852860"/>
        </a:xfrm>
        <a:prstGeom prst="upArrowCallout">
          <a:avLst/>
        </a:prstGeom>
        <a:solidFill>
          <a:srgbClr val="FFFFFF"/>
        </a:solidFill>
        <a:ln>
          <a:solidFill>
            <a:srgbClr val="000000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>
              <a:solidFill>
                <a:srgbClr val="000000"/>
              </a:solidFill>
            </a:rPr>
            <a:t>Correlate Hypotheses with Previous Feasible Tracks</a:t>
          </a:r>
          <a:endParaRPr lang="en-US" sz="1900" kern="1200" dirty="0">
            <a:solidFill>
              <a:srgbClr val="000000"/>
            </a:solidFill>
          </a:endParaRPr>
        </a:p>
      </dsp:txBody>
      <dsp:txXfrm rot="10800000">
        <a:off x="0" y="2535889"/>
        <a:ext cx="6511740" cy="554163"/>
      </dsp:txXfrm>
    </dsp:sp>
    <dsp:sp modelId="{A4E58538-D323-F641-A027-7E91DC44BEFA}">
      <dsp:nvSpPr>
        <dsp:cNvPr id="0" name=""/>
        <dsp:cNvSpPr/>
      </dsp:nvSpPr>
      <dsp:spPr>
        <a:xfrm rot="10800000">
          <a:off x="0" y="1691347"/>
          <a:ext cx="6511740" cy="852860"/>
        </a:xfrm>
        <a:prstGeom prst="upArrowCallout">
          <a:avLst/>
        </a:prstGeom>
        <a:solidFill>
          <a:srgbClr val="FFFFFF"/>
        </a:solidFill>
        <a:ln>
          <a:solidFill>
            <a:srgbClr val="000000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>
              <a:solidFill>
                <a:srgbClr val="000000"/>
              </a:solidFill>
            </a:rPr>
            <a:t>Prune Hypotheses</a:t>
          </a:r>
          <a:endParaRPr lang="en-US" sz="1900" kern="1200" dirty="0">
            <a:solidFill>
              <a:srgbClr val="000000"/>
            </a:solidFill>
          </a:endParaRPr>
        </a:p>
      </dsp:txBody>
      <dsp:txXfrm rot="10800000">
        <a:off x="0" y="1691347"/>
        <a:ext cx="6511740" cy="554163"/>
      </dsp:txXfrm>
    </dsp:sp>
    <dsp:sp modelId="{91902FAA-1B16-F54A-8B43-953A11034D87}">
      <dsp:nvSpPr>
        <dsp:cNvPr id="0" name=""/>
        <dsp:cNvSpPr/>
      </dsp:nvSpPr>
      <dsp:spPr>
        <a:xfrm rot="10800000">
          <a:off x="0" y="846804"/>
          <a:ext cx="6511740" cy="852860"/>
        </a:xfrm>
        <a:prstGeom prst="upArrowCallout">
          <a:avLst/>
        </a:prstGeom>
        <a:solidFill>
          <a:srgbClr val="FFFFFF"/>
        </a:solidFill>
        <a:ln>
          <a:solidFill>
            <a:srgbClr val="000000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>
              <a:solidFill>
                <a:srgbClr val="000000"/>
              </a:solidFill>
            </a:rPr>
            <a:t>Generate Hypotheses </a:t>
          </a:r>
          <a:endParaRPr lang="en-US" sz="1900" kern="1200" dirty="0">
            <a:solidFill>
              <a:srgbClr val="000000"/>
            </a:solidFill>
          </a:endParaRPr>
        </a:p>
      </dsp:txBody>
      <dsp:txXfrm rot="10800000">
        <a:off x="0" y="846804"/>
        <a:ext cx="6511740" cy="554163"/>
      </dsp:txXfrm>
    </dsp:sp>
    <dsp:sp modelId="{E026738D-1EFA-AD49-B384-C1351A2F5836}">
      <dsp:nvSpPr>
        <dsp:cNvPr id="0" name=""/>
        <dsp:cNvSpPr/>
      </dsp:nvSpPr>
      <dsp:spPr>
        <a:xfrm rot="10800000">
          <a:off x="0" y="2261"/>
          <a:ext cx="6511740" cy="852860"/>
        </a:xfrm>
        <a:prstGeom prst="upArrowCallout">
          <a:avLst/>
        </a:prstGeom>
        <a:noFill/>
        <a:ln>
          <a:solidFill>
            <a:schemeClr val="tx1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>
              <a:solidFill>
                <a:srgbClr val="000000"/>
              </a:solidFill>
            </a:rPr>
            <a:t>Obtain Object Measurements</a:t>
          </a:r>
          <a:endParaRPr lang="en-US" sz="1900" kern="1200" dirty="0">
            <a:solidFill>
              <a:srgbClr val="000000"/>
            </a:solidFill>
          </a:endParaRPr>
        </a:p>
      </dsp:txBody>
      <dsp:txXfrm rot="10800000">
        <a:off x="0" y="2261"/>
        <a:ext cx="6511740" cy="55416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DB2D27-5087-4740-8D0B-137312B12F23}" type="datetimeFigureOut">
              <a:rPr lang="en-US" smtClean="0"/>
              <a:t>10/19/15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FD2EDB-AABF-F14C-B9E6-C2D7F85659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84955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6F0427-E35E-A64D-8928-E7054AB65AFB}" type="datetimeFigureOut">
              <a:rPr lang="en-US" smtClean="0"/>
              <a:t>10/19/15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0817FA-9032-E54C-9655-3159D26B88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22091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3B56EF-EB95-49F2-A5A6-537DEE8FE14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3951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Add actual map quality metrics here.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0817FA-9032-E54C-9655-3159D26B887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3694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r>
              <a:rPr lang="en-US"/>
              <a:t>----- Meeting Notes (10/14/15 11:42) -----</a:t>
            </a:r>
          </a:p>
          <a:p>
            <a:r>
              <a:rPr lang="en-US"/>
              <a:t>Mahalanobis distance equation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6A3AAA-B52B-1D4B-8B42-39743F8BBAF3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5808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r>
              <a:rPr lang="en-US"/>
              <a:t>----- Meeting Notes (10/14/15 11:42) -----</a:t>
            </a:r>
          </a:p>
          <a:p>
            <a:r>
              <a:rPr lang="en-US"/>
              <a:t>Better colors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6A3AAA-B52B-1D4B-8B42-39743F8BBAF3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5466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r>
              <a:rPr lang="en-US"/>
              <a:t>----- Meeting Notes (10/14/15 11:42) -----</a:t>
            </a:r>
          </a:p>
          <a:p>
            <a:r>
              <a:rPr lang="en-US"/>
              <a:t>Put in state prop slide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6A3AAA-B52B-1D4B-8B42-39743F8BBAF3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627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F3CBC-60E4-994E-AE3F-211D0C101E00}" type="datetime1">
              <a:rPr lang="en-US" smtClean="0"/>
              <a:t>10/19/15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EDD45-3EDF-D44C-9060-240C8E0CE3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7135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401F7F-8B0E-9548-B038-661427CF2620}" type="datetime1">
              <a:rPr lang="en-US" smtClean="0"/>
              <a:t>10/19/15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EDD45-3EDF-D44C-9060-240C8E0CE3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8464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C1CB1-0182-C747-AEB1-0F5AB9C194FB}" type="datetime1">
              <a:rPr lang="en-US" smtClean="0"/>
              <a:t>10/19/15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EDD45-3EDF-D44C-9060-240C8E0CE3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658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601EA-BD9A-BA43-AD99-0BA50D7EB3DC}" type="datetime1">
              <a:rPr lang="en-US" smtClean="0"/>
              <a:t>10/19/15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EDD45-3EDF-D44C-9060-240C8E0CE3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8029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A39902-E414-5A41-9F33-CC9F4CC8392E}" type="datetime1">
              <a:rPr lang="en-US" smtClean="0"/>
              <a:t>10/19/15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EDD45-3EDF-D44C-9060-240C8E0CE3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7092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1998F-29B6-A945-9B65-D74605683FF7}" type="datetime1">
              <a:rPr lang="en-US" smtClean="0"/>
              <a:t>10/19/15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EDD45-3EDF-D44C-9060-240C8E0CE3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5437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85D30-267F-8A45-AC6E-73355A21D1D7}" type="datetime1">
              <a:rPr lang="en-US" smtClean="0"/>
              <a:t>10/19/15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EDD45-3EDF-D44C-9060-240C8E0CE3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6402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96628-BC1A-1448-A352-18D007EEF0BC}" type="datetime1">
              <a:rPr lang="en-US" smtClean="0"/>
              <a:t>10/19/15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EDD45-3EDF-D44C-9060-240C8E0CE3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864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AC6A3-03AA-CD4D-AA50-61FCB060E9D6}" type="datetime1">
              <a:rPr lang="en-US" smtClean="0"/>
              <a:t>10/19/15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EDD45-3EDF-D44C-9060-240C8E0CE3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7742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20A09-F288-364A-81AB-34326E7A1C67}" type="datetime1">
              <a:rPr lang="en-US" smtClean="0"/>
              <a:t>10/19/15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EDD45-3EDF-D44C-9060-240C8E0CE3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3008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8F076-CFC0-D34F-9BEE-50A6C6BE6343}" type="datetime1">
              <a:rPr lang="en-US" smtClean="0"/>
              <a:t>10/19/15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EDD45-3EDF-D44C-9060-240C8E0CE3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028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85C976-DB45-584D-930F-75AE9ED9ED76}" type="datetime1">
              <a:rPr lang="en-US" smtClean="0"/>
              <a:t>10/19/15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CEDD45-3EDF-D44C-9060-240C8E0CE3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4588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6.jpg"/><Relationship Id="rId5" Type="http://schemas.openxmlformats.org/officeDocument/2006/relationships/image" Target="../media/image7.jp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15.jp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JP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diagramData" Target="../diagrams/data1.xml"/><Relationship Id="rId5" Type="http://schemas.openxmlformats.org/officeDocument/2006/relationships/diagramLayout" Target="../diagrams/layout1.xml"/><Relationship Id="rId6" Type="http://schemas.openxmlformats.org/officeDocument/2006/relationships/diagramQuickStyle" Target="../diagrams/quickStyle1.xml"/><Relationship Id="rId7" Type="http://schemas.openxmlformats.org/officeDocument/2006/relationships/diagramColors" Target="../diagrams/colors1.xml"/><Relationship Id="rId8" Type="http://schemas.microsoft.com/office/2007/relationships/diagramDrawing" Target="../diagrams/drawing1.xml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diagramData" Target="../diagrams/data2.xml"/><Relationship Id="rId5" Type="http://schemas.openxmlformats.org/officeDocument/2006/relationships/diagramLayout" Target="../diagrams/layout2.xml"/><Relationship Id="rId6" Type="http://schemas.openxmlformats.org/officeDocument/2006/relationships/diagramQuickStyle" Target="../diagrams/quickStyle2.xml"/><Relationship Id="rId7" Type="http://schemas.openxmlformats.org/officeDocument/2006/relationships/diagramColors" Target="../diagrams/colors2.xml"/><Relationship Id="rId8" Type="http://schemas.microsoft.com/office/2007/relationships/diagramDrawing" Target="../diagrams/drawing2.xml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diagramData" Target="../diagrams/data3.xml"/><Relationship Id="rId5" Type="http://schemas.openxmlformats.org/officeDocument/2006/relationships/diagramLayout" Target="../diagrams/layout3.xml"/><Relationship Id="rId6" Type="http://schemas.openxmlformats.org/officeDocument/2006/relationships/diagramQuickStyle" Target="../diagrams/quickStyle3.xml"/><Relationship Id="rId7" Type="http://schemas.openxmlformats.org/officeDocument/2006/relationships/diagramColors" Target="../diagrams/colors3.xml"/><Relationship Id="rId8" Type="http://schemas.microsoft.com/office/2007/relationships/diagramDrawing" Target="../diagrams/drawing3.xml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diagramData" Target="../diagrams/data4.xml"/><Relationship Id="rId5" Type="http://schemas.openxmlformats.org/officeDocument/2006/relationships/diagramLayout" Target="../diagrams/layout4.xml"/><Relationship Id="rId6" Type="http://schemas.openxmlformats.org/officeDocument/2006/relationships/diagramQuickStyle" Target="../diagrams/quickStyle4.xml"/><Relationship Id="rId7" Type="http://schemas.openxmlformats.org/officeDocument/2006/relationships/diagramColors" Target="../diagrams/colors4.xml"/><Relationship Id="rId8" Type="http://schemas.microsoft.com/office/2007/relationships/diagramDrawing" Target="../diagrams/drawing4.xml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diagramData" Target="../diagrams/data5.xml"/><Relationship Id="rId5" Type="http://schemas.openxmlformats.org/officeDocument/2006/relationships/diagramLayout" Target="../diagrams/layout5.xml"/><Relationship Id="rId6" Type="http://schemas.openxmlformats.org/officeDocument/2006/relationships/diagramQuickStyle" Target="../diagrams/quickStyle5.xml"/><Relationship Id="rId7" Type="http://schemas.openxmlformats.org/officeDocument/2006/relationships/diagramColors" Target="../diagrams/colors5.xml"/><Relationship Id="rId8" Type="http://schemas.microsoft.com/office/2007/relationships/diagramDrawing" Target="../diagrams/drawing5.xml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oleObject" Target="../embeddings/oleObject1.bin"/><Relationship Id="rId6" Type="http://schemas.openxmlformats.org/officeDocument/2006/relationships/image" Target="../media/image27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oleObject" Target="../embeddings/oleObject2.bin"/><Relationship Id="rId6" Type="http://schemas.openxmlformats.org/officeDocument/2006/relationships/image" Target="../media/image27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diagramData" Target="../diagrams/data6.xml"/><Relationship Id="rId5" Type="http://schemas.openxmlformats.org/officeDocument/2006/relationships/diagramLayout" Target="../diagrams/layout6.xml"/><Relationship Id="rId6" Type="http://schemas.openxmlformats.org/officeDocument/2006/relationships/diagramQuickStyle" Target="../diagrams/quickStyle6.xml"/><Relationship Id="rId7" Type="http://schemas.openxmlformats.org/officeDocument/2006/relationships/diagramColors" Target="../diagrams/colors6.xml"/><Relationship Id="rId8" Type="http://schemas.microsoft.com/office/2007/relationships/diagramDrawing" Target="../diagrams/drawing6.xml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diagramData" Target="../diagrams/data7.xml"/><Relationship Id="rId5" Type="http://schemas.openxmlformats.org/officeDocument/2006/relationships/diagramLayout" Target="../diagrams/layout7.xml"/><Relationship Id="rId6" Type="http://schemas.openxmlformats.org/officeDocument/2006/relationships/diagramQuickStyle" Target="../diagrams/quickStyle7.xml"/><Relationship Id="rId7" Type="http://schemas.openxmlformats.org/officeDocument/2006/relationships/diagramColors" Target="../diagrams/colors7.xml"/><Relationship Id="rId8" Type="http://schemas.microsoft.com/office/2007/relationships/diagramDrawing" Target="../diagrams/drawing7.xml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4" Type="http://schemas.openxmlformats.org/officeDocument/2006/relationships/image" Target="../media/image2.png"/><Relationship Id="rId5" Type="http://schemas.openxmlformats.org/officeDocument/2006/relationships/image" Target="../media/image1.png"/><Relationship Id="rId6" Type="http://schemas.openxmlformats.org/officeDocument/2006/relationships/oleObject" Target="../embeddings/oleObject3.bin"/><Relationship Id="rId7" Type="http://schemas.openxmlformats.org/officeDocument/2006/relationships/image" Target="../media/image27.e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31.emf"/><Relationship Id="rId5" Type="http://schemas.openxmlformats.org/officeDocument/2006/relationships/image" Target="../media/image32.emf"/><Relationship Id="rId6" Type="http://schemas.openxmlformats.org/officeDocument/2006/relationships/image" Target="../media/image33.emf"/><Relationship Id="rId7" Type="http://schemas.openxmlformats.org/officeDocument/2006/relationships/image" Target="../media/image34.emf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37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38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39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40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50.png"/><Relationship Id="rId5" Type="http://schemas.openxmlformats.org/officeDocument/2006/relationships/image" Target="../media/image60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2283"/>
            <a:ext cx="9144000" cy="841730"/>
            <a:chOff x="0" y="2283"/>
            <a:chExt cx="9144000" cy="841730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0" y="844013"/>
              <a:ext cx="9144000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Rectangle 6"/>
            <p:cNvSpPr/>
            <p:nvPr/>
          </p:nvSpPr>
          <p:spPr>
            <a:xfrm>
              <a:off x="0" y="2283"/>
              <a:ext cx="9144000" cy="83210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11013" y="2283"/>
              <a:ext cx="832987" cy="832987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1202040" y="188621"/>
              <a:ext cx="6983237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 err="1" smtClean="0">
                  <a:solidFill>
                    <a:srgbClr val="FFFFFF"/>
                  </a:solidFill>
                  <a:latin typeface="Candara"/>
                  <a:cs typeface="Candara"/>
                </a:rPr>
                <a:t>FlyNet</a:t>
              </a:r>
              <a:r>
                <a:rPr lang="en-US" sz="3000" dirty="0" smtClean="0">
                  <a:solidFill>
                    <a:srgbClr val="FFFFFF"/>
                  </a:solidFill>
                  <a:latin typeface="Candara"/>
                  <a:cs typeface="Candara"/>
                </a:rPr>
                <a:t>: Mid Semester Review</a:t>
              </a:r>
              <a:endParaRPr lang="en-US" sz="3000" dirty="0">
                <a:solidFill>
                  <a:srgbClr val="FFFFFF"/>
                </a:solidFill>
                <a:latin typeface="Candara"/>
                <a:cs typeface="Candara"/>
              </a:endParaRPr>
            </a:p>
          </p:txBody>
        </p:sp>
      </p:grpSp>
      <p:pic>
        <p:nvPicPr>
          <p:cNvPr id="11" name="Picture 10" descr="Screen Shot 2015-10-11 at 11.16.20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0210" y="1240973"/>
            <a:ext cx="4927600" cy="361099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160210" y="5067905"/>
            <a:ext cx="4927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Candara"/>
                <a:cs typeface="Candara"/>
              </a:rPr>
              <a:t>October 21</a:t>
            </a:r>
            <a:r>
              <a:rPr lang="en-US" sz="2400" baseline="30000" dirty="0" smtClean="0">
                <a:latin typeface="Candara"/>
                <a:cs typeface="Candara"/>
              </a:rPr>
              <a:t>st</a:t>
            </a:r>
            <a:r>
              <a:rPr lang="en-US" sz="2400" dirty="0" smtClean="0">
                <a:latin typeface="Candara"/>
                <a:cs typeface="Candara"/>
              </a:rPr>
              <a:t>, 2015</a:t>
            </a:r>
          </a:p>
          <a:p>
            <a:pPr algn="ctr"/>
            <a:r>
              <a:rPr lang="en-US" sz="2400" dirty="0" smtClean="0">
                <a:latin typeface="Candara"/>
                <a:cs typeface="Candara"/>
              </a:rPr>
              <a:t>Critical Design Review</a:t>
            </a:r>
            <a:endParaRPr lang="en-US" sz="2400" dirty="0">
              <a:latin typeface="Candara"/>
              <a:cs typeface="Candara"/>
            </a:endParaRPr>
          </a:p>
        </p:txBody>
      </p:sp>
      <p:pic>
        <p:nvPicPr>
          <p:cNvPr id="13" name="Picture 12" descr="Screen Shot 2015-10-11 at 11.16.20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151748" cy="844012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EDD45-3EDF-D44C-9060-240C8E0CE3A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2191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"/>
          <p:cNvGrpSpPr/>
          <p:nvPr/>
        </p:nvGrpSpPr>
        <p:grpSpPr>
          <a:xfrm>
            <a:off x="0" y="1"/>
            <a:ext cx="9144000" cy="844012"/>
            <a:chOff x="0" y="1"/>
            <a:chExt cx="9144000" cy="844012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0" y="844013"/>
              <a:ext cx="9144000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Picture 5" descr="Screen Shot 2015-10-11 at 11.16.20 AM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"/>
              <a:ext cx="1151748" cy="844012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1151748" y="2283"/>
              <a:ext cx="7992252" cy="83210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11013" y="2283"/>
              <a:ext cx="832987" cy="832987"/>
            </a:xfrm>
            <a:prstGeom prst="rect">
              <a:avLst/>
            </a:prstGeom>
          </p:spPr>
        </p:pic>
      </p:grpSp>
      <p:sp>
        <p:nvSpPr>
          <p:cNvPr id="10" name="Rounded Rectangle 9"/>
          <p:cNvSpPr/>
          <p:nvPr/>
        </p:nvSpPr>
        <p:spPr>
          <a:xfrm>
            <a:off x="6773797" y="3687690"/>
            <a:ext cx="1368792" cy="980573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Flight Control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2356053" y="3687691"/>
            <a:ext cx="1000787" cy="99260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SLAM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4023301" y="3687690"/>
            <a:ext cx="1884221" cy="992605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Planning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4023301" y="2129602"/>
            <a:ext cx="1884221" cy="98659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Target Detection and Tracking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3356840" y="4010995"/>
            <a:ext cx="66646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3" idx="2"/>
            <a:endCxn id="12" idx="0"/>
          </p:cNvCxnSpPr>
          <p:nvPr/>
        </p:nvCxnSpPr>
        <p:spPr>
          <a:xfrm>
            <a:off x="4965412" y="3116192"/>
            <a:ext cx="0" cy="57149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12" idx="3"/>
            <a:endCxn id="10" idx="1"/>
          </p:cNvCxnSpPr>
          <p:nvPr/>
        </p:nvCxnSpPr>
        <p:spPr>
          <a:xfrm flipV="1">
            <a:off x="5907522" y="4177977"/>
            <a:ext cx="866275" cy="601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Rounded Rectangle 35"/>
          <p:cNvSpPr/>
          <p:nvPr/>
        </p:nvSpPr>
        <p:spPr>
          <a:xfrm>
            <a:off x="553472" y="3687691"/>
            <a:ext cx="1324592" cy="992604"/>
          </a:xfrm>
          <a:prstGeom prst="roundRect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Guidance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7" name="Rounded Rectangle 36"/>
          <p:cNvSpPr/>
          <p:nvPr/>
        </p:nvSpPr>
        <p:spPr>
          <a:xfrm>
            <a:off x="4485692" y="1251293"/>
            <a:ext cx="959439" cy="622611"/>
          </a:xfrm>
          <a:prstGeom prst="roundRect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FLiR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9" name="Elbow Connector 38"/>
          <p:cNvCxnSpPr/>
          <p:nvPr/>
        </p:nvCxnSpPr>
        <p:spPr>
          <a:xfrm rot="16200000" flipH="1">
            <a:off x="3090590" y="2818173"/>
            <a:ext cx="12700" cy="3749644"/>
          </a:xfrm>
          <a:prstGeom prst="bentConnector3">
            <a:avLst>
              <a:gd name="adj1" fmla="val 4736844"/>
            </a:avLst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Elbow Connector 39"/>
          <p:cNvCxnSpPr>
            <a:stCxn id="13" idx="1"/>
            <a:endCxn id="11" idx="0"/>
          </p:cNvCxnSpPr>
          <p:nvPr/>
        </p:nvCxnSpPr>
        <p:spPr>
          <a:xfrm rot="10800000" flipV="1">
            <a:off x="2856447" y="2622897"/>
            <a:ext cx="1166854" cy="1064794"/>
          </a:xfrm>
          <a:prstGeom prst="bentConnector2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1878064" y="4196693"/>
            <a:ext cx="477989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Elbow Connector 53"/>
          <p:cNvCxnSpPr>
            <a:stCxn id="10" idx="3"/>
          </p:cNvCxnSpPr>
          <p:nvPr/>
        </p:nvCxnSpPr>
        <p:spPr>
          <a:xfrm flipH="1" flipV="1">
            <a:off x="5907522" y="2887579"/>
            <a:ext cx="2235067" cy="1290398"/>
          </a:xfrm>
          <a:prstGeom prst="bentConnector3">
            <a:avLst>
              <a:gd name="adj1" fmla="val -10228"/>
            </a:avLst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37" idx="2"/>
            <a:endCxn id="13" idx="0"/>
          </p:cNvCxnSpPr>
          <p:nvPr/>
        </p:nvCxnSpPr>
        <p:spPr>
          <a:xfrm>
            <a:off x="4965412" y="1873904"/>
            <a:ext cx="0" cy="255698"/>
          </a:xfrm>
          <a:prstGeom prst="straightConnector1">
            <a:avLst/>
          </a:prstGeom>
          <a:ln>
            <a:solidFill>
              <a:srgbClr val="7030A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Rounded Rectangle 60"/>
          <p:cNvSpPr/>
          <p:nvPr/>
        </p:nvSpPr>
        <p:spPr>
          <a:xfrm>
            <a:off x="7062697" y="5113421"/>
            <a:ext cx="1206804" cy="770036"/>
          </a:xfrm>
          <a:prstGeom prst="round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RC Overrides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62" name="Straight Arrow Connector 61"/>
          <p:cNvCxnSpPr/>
          <p:nvPr/>
        </p:nvCxnSpPr>
        <p:spPr>
          <a:xfrm flipH="1" flipV="1">
            <a:off x="7662737" y="4668263"/>
            <a:ext cx="3362" cy="445158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prstDash val="lg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Elbow Connector 39"/>
          <p:cNvCxnSpPr>
            <a:stCxn id="13" idx="3"/>
            <a:endCxn id="69" idx="2"/>
          </p:cNvCxnSpPr>
          <p:nvPr/>
        </p:nvCxnSpPr>
        <p:spPr>
          <a:xfrm flipV="1">
            <a:off x="5907522" y="2021329"/>
            <a:ext cx="603402" cy="601568"/>
          </a:xfrm>
          <a:prstGeom prst="bentConnector2">
            <a:avLst/>
          </a:prstGeom>
          <a:ln>
            <a:solidFill>
              <a:schemeClr val="accent6">
                <a:lumMod val="50000"/>
              </a:schemeClr>
            </a:solidFill>
            <a:prstDash val="lg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9" name="Rounded Rectangle 68"/>
          <p:cNvSpPr/>
          <p:nvPr/>
        </p:nvSpPr>
        <p:spPr>
          <a:xfrm>
            <a:off x="5907522" y="1251293"/>
            <a:ext cx="1206804" cy="770036"/>
          </a:xfrm>
          <a:prstGeom prst="round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Ground Station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80" name="Elbow Connector 79"/>
          <p:cNvCxnSpPr>
            <a:stCxn id="11" idx="3"/>
            <a:endCxn id="10" idx="2"/>
          </p:cNvCxnSpPr>
          <p:nvPr/>
        </p:nvCxnSpPr>
        <p:spPr>
          <a:xfrm>
            <a:off x="3356840" y="4183993"/>
            <a:ext cx="4101353" cy="484270"/>
          </a:xfrm>
          <a:prstGeom prst="bentConnector4">
            <a:avLst>
              <a:gd name="adj1" fmla="val 5867"/>
              <a:gd name="adj2" fmla="val 174534"/>
            </a:avLst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Elbow Connector 39"/>
          <p:cNvCxnSpPr/>
          <p:nvPr/>
        </p:nvCxnSpPr>
        <p:spPr>
          <a:xfrm rot="5400000">
            <a:off x="5641180" y="2878376"/>
            <a:ext cx="1989663" cy="275572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50000"/>
              </a:schemeClr>
            </a:solidFill>
            <a:prstDash val="lgDas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/>
          <p:cNvCxnSpPr/>
          <p:nvPr/>
        </p:nvCxnSpPr>
        <p:spPr>
          <a:xfrm flipH="1">
            <a:off x="5907522" y="4010995"/>
            <a:ext cx="590702" cy="0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prstDash val="lg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-1" y="834387"/>
            <a:ext cx="42877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To Planning, SLAM, Ground Station:</a:t>
            </a:r>
          </a:p>
          <a:p>
            <a:r>
              <a:rPr lang="en-US" sz="1600" dirty="0" smtClean="0"/>
              <a:t>Target position estimate in local NED  @ &lt;8.6 Hz</a:t>
            </a:r>
          </a:p>
          <a:p>
            <a:endParaRPr lang="en-US" sz="1600" dirty="0"/>
          </a:p>
        </p:txBody>
      </p:sp>
      <p:sp>
        <p:nvSpPr>
          <p:cNvPr id="32" name="Rectangle 31"/>
          <p:cNvSpPr/>
          <p:nvPr/>
        </p:nvSpPr>
        <p:spPr>
          <a:xfrm>
            <a:off x="3781166" y="1984258"/>
            <a:ext cx="2397211" cy="1280160"/>
          </a:xfrm>
          <a:prstGeom prst="rect">
            <a:avLst/>
          </a:prstGeom>
          <a:noFill/>
          <a:ln w="25400">
            <a:solidFill>
              <a:srgbClr val="C00000"/>
            </a:solidFill>
            <a:prstDash val="lg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3781166" y="6011713"/>
            <a:ext cx="40233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From SLAM:</a:t>
            </a:r>
          </a:p>
          <a:p>
            <a:r>
              <a:rPr lang="en-US" sz="1600" dirty="0" smtClean="0"/>
              <a:t>Local NED estimate @ ~10 </a:t>
            </a:r>
            <a:r>
              <a:rPr lang="en-US" sz="1600" dirty="0" smtClean="0"/>
              <a:t>Hz</a:t>
            </a:r>
          </a:p>
          <a:p>
            <a:r>
              <a:rPr lang="en-US" sz="1600" dirty="0" smtClean="0"/>
              <a:t>Depth Map @ ~20 Hz</a:t>
            </a:r>
            <a:endParaRPr lang="en-US" sz="1600" dirty="0" smtClean="0"/>
          </a:p>
        </p:txBody>
      </p:sp>
      <p:sp>
        <p:nvSpPr>
          <p:cNvPr id="38" name="TextBox 37"/>
          <p:cNvSpPr txBox="1"/>
          <p:nvPr/>
        </p:nvSpPr>
        <p:spPr>
          <a:xfrm>
            <a:off x="0" y="6257935"/>
            <a:ext cx="40233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From Flight Control:</a:t>
            </a:r>
          </a:p>
          <a:p>
            <a:r>
              <a:rPr lang="en-US" sz="1600" dirty="0" smtClean="0"/>
              <a:t>Attitude estimate in Euler Angles @ TBD Hz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-1" y="5746012"/>
            <a:ext cx="40233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From </a:t>
            </a:r>
            <a:r>
              <a:rPr lang="en-US" sz="1600" b="1" dirty="0" err="1" smtClean="0"/>
              <a:t>FLiR</a:t>
            </a:r>
            <a:r>
              <a:rPr lang="en-US" sz="1600" b="1" dirty="0" smtClean="0"/>
              <a:t>:</a:t>
            </a:r>
          </a:p>
          <a:p>
            <a:r>
              <a:rPr lang="en-US" sz="1600" dirty="0" smtClean="0"/>
              <a:t>80x60 IR images @ 8.6 Hz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1202040" y="188621"/>
            <a:ext cx="698323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err="1" smtClean="0">
                <a:solidFill>
                  <a:srgbClr val="FFFFFF"/>
                </a:solidFill>
                <a:latin typeface="Candara"/>
                <a:cs typeface="Candara"/>
              </a:rPr>
              <a:t>FlyNet</a:t>
            </a:r>
            <a:r>
              <a:rPr lang="en-US" sz="3000" dirty="0" smtClean="0">
                <a:solidFill>
                  <a:srgbClr val="FFFFFF"/>
                </a:solidFill>
                <a:latin typeface="Candara"/>
                <a:cs typeface="Candara"/>
              </a:rPr>
              <a:t>: System Block Diagram</a:t>
            </a:r>
            <a:endParaRPr lang="en-US" sz="3000" dirty="0">
              <a:solidFill>
                <a:srgbClr val="FFFFFF"/>
              </a:solidFill>
              <a:latin typeface="Candara"/>
              <a:cs typeface="Candara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EDD45-3EDF-D44C-9060-240C8E0CE3A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17548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"/>
          <p:cNvGrpSpPr/>
          <p:nvPr/>
        </p:nvGrpSpPr>
        <p:grpSpPr>
          <a:xfrm>
            <a:off x="0" y="1"/>
            <a:ext cx="9144000" cy="844012"/>
            <a:chOff x="0" y="1"/>
            <a:chExt cx="9144000" cy="844012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0" y="844013"/>
              <a:ext cx="9144000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Picture 5" descr="Screen Shot 2015-10-11 at 11.16.20 AM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"/>
              <a:ext cx="1151748" cy="844012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1151748" y="2283"/>
              <a:ext cx="7992252" cy="83210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11013" y="2283"/>
              <a:ext cx="832987" cy="832987"/>
            </a:xfrm>
            <a:prstGeom prst="rect">
              <a:avLst/>
            </a:prstGeom>
          </p:spPr>
        </p:pic>
      </p:grpSp>
      <p:sp>
        <p:nvSpPr>
          <p:cNvPr id="10" name="Rounded Rectangle 9"/>
          <p:cNvSpPr/>
          <p:nvPr/>
        </p:nvSpPr>
        <p:spPr>
          <a:xfrm>
            <a:off x="6773797" y="3687690"/>
            <a:ext cx="1368792" cy="980573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Flight Control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2356053" y="3687691"/>
            <a:ext cx="1000787" cy="99260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SLAM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4023301" y="3687690"/>
            <a:ext cx="1884221" cy="992605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Planning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4023301" y="2129602"/>
            <a:ext cx="1884221" cy="98659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Target Detection and Tracking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3356840" y="4010995"/>
            <a:ext cx="66646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3" idx="2"/>
            <a:endCxn id="12" idx="0"/>
          </p:cNvCxnSpPr>
          <p:nvPr/>
        </p:nvCxnSpPr>
        <p:spPr>
          <a:xfrm>
            <a:off x="4965412" y="3116192"/>
            <a:ext cx="0" cy="57149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12" idx="3"/>
            <a:endCxn id="10" idx="1"/>
          </p:cNvCxnSpPr>
          <p:nvPr/>
        </p:nvCxnSpPr>
        <p:spPr>
          <a:xfrm flipV="1">
            <a:off x="5907522" y="4177977"/>
            <a:ext cx="866275" cy="601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Rounded Rectangle 35"/>
          <p:cNvSpPr/>
          <p:nvPr/>
        </p:nvSpPr>
        <p:spPr>
          <a:xfrm>
            <a:off x="553472" y="3687691"/>
            <a:ext cx="1324592" cy="992604"/>
          </a:xfrm>
          <a:prstGeom prst="roundRect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Guidance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7" name="Rounded Rectangle 36"/>
          <p:cNvSpPr/>
          <p:nvPr/>
        </p:nvSpPr>
        <p:spPr>
          <a:xfrm>
            <a:off x="4485692" y="1251293"/>
            <a:ext cx="959439" cy="622611"/>
          </a:xfrm>
          <a:prstGeom prst="roundRect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FLiR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9" name="Elbow Connector 38"/>
          <p:cNvCxnSpPr/>
          <p:nvPr/>
        </p:nvCxnSpPr>
        <p:spPr>
          <a:xfrm rot="16200000" flipH="1">
            <a:off x="3090590" y="2818173"/>
            <a:ext cx="12700" cy="3749644"/>
          </a:xfrm>
          <a:prstGeom prst="bentConnector3">
            <a:avLst>
              <a:gd name="adj1" fmla="val 4736844"/>
            </a:avLst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Elbow Connector 39"/>
          <p:cNvCxnSpPr>
            <a:stCxn id="13" idx="1"/>
            <a:endCxn id="11" idx="0"/>
          </p:cNvCxnSpPr>
          <p:nvPr/>
        </p:nvCxnSpPr>
        <p:spPr>
          <a:xfrm rot="10800000" flipV="1">
            <a:off x="2856447" y="2622897"/>
            <a:ext cx="1166854" cy="1064794"/>
          </a:xfrm>
          <a:prstGeom prst="bentConnector2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1878064" y="4196693"/>
            <a:ext cx="477989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Elbow Connector 53"/>
          <p:cNvCxnSpPr>
            <a:stCxn id="10" idx="3"/>
          </p:cNvCxnSpPr>
          <p:nvPr/>
        </p:nvCxnSpPr>
        <p:spPr>
          <a:xfrm flipH="1" flipV="1">
            <a:off x="5907522" y="2887579"/>
            <a:ext cx="2235067" cy="1290398"/>
          </a:xfrm>
          <a:prstGeom prst="bentConnector3">
            <a:avLst>
              <a:gd name="adj1" fmla="val -10228"/>
            </a:avLst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37" idx="2"/>
            <a:endCxn id="13" idx="0"/>
          </p:cNvCxnSpPr>
          <p:nvPr/>
        </p:nvCxnSpPr>
        <p:spPr>
          <a:xfrm>
            <a:off x="4965412" y="1873904"/>
            <a:ext cx="0" cy="255698"/>
          </a:xfrm>
          <a:prstGeom prst="straightConnector1">
            <a:avLst/>
          </a:prstGeom>
          <a:ln>
            <a:solidFill>
              <a:srgbClr val="7030A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Rounded Rectangle 60"/>
          <p:cNvSpPr/>
          <p:nvPr/>
        </p:nvSpPr>
        <p:spPr>
          <a:xfrm>
            <a:off x="7062697" y="5113421"/>
            <a:ext cx="1206804" cy="770036"/>
          </a:xfrm>
          <a:prstGeom prst="round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RC Overrides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62" name="Straight Arrow Connector 61"/>
          <p:cNvCxnSpPr/>
          <p:nvPr/>
        </p:nvCxnSpPr>
        <p:spPr>
          <a:xfrm flipH="1" flipV="1">
            <a:off x="7662737" y="4668263"/>
            <a:ext cx="3362" cy="445158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prstDash val="lg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Elbow Connector 39"/>
          <p:cNvCxnSpPr>
            <a:stCxn id="13" idx="3"/>
            <a:endCxn id="69" idx="2"/>
          </p:cNvCxnSpPr>
          <p:nvPr/>
        </p:nvCxnSpPr>
        <p:spPr>
          <a:xfrm flipV="1">
            <a:off x="5907522" y="2021329"/>
            <a:ext cx="603402" cy="601568"/>
          </a:xfrm>
          <a:prstGeom prst="bentConnector2">
            <a:avLst/>
          </a:prstGeom>
          <a:ln>
            <a:solidFill>
              <a:schemeClr val="accent6">
                <a:lumMod val="50000"/>
              </a:schemeClr>
            </a:solidFill>
            <a:prstDash val="lg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9" name="Rounded Rectangle 68"/>
          <p:cNvSpPr/>
          <p:nvPr/>
        </p:nvSpPr>
        <p:spPr>
          <a:xfrm>
            <a:off x="5907522" y="1251293"/>
            <a:ext cx="1206804" cy="770036"/>
          </a:xfrm>
          <a:prstGeom prst="round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Ground Station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80" name="Elbow Connector 79"/>
          <p:cNvCxnSpPr>
            <a:stCxn id="11" idx="3"/>
            <a:endCxn id="10" idx="2"/>
          </p:cNvCxnSpPr>
          <p:nvPr/>
        </p:nvCxnSpPr>
        <p:spPr>
          <a:xfrm>
            <a:off x="3356840" y="4183993"/>
            <a:ext cx="4101353" cy="484270"/>
          </a:xfrm>
          <a:prstGeom prst="bentConnector4">
            <a:avLst>
              <a:gd name="adj1" fmla="val 5867"/>
              <a:gd name="adj2" fmla="val 174534"/>
            </a:avLst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Elbow Connector 39"/>
          <p:cNvCxnSpPr/>
          <p:nvPr/>
        </p:nvCxnSpPr>
        <p:spPr>
          <a:xfrm rot="5400000">
            <a:off x="5641180" y="2878376"/>
            <a:ext cx="1989663" cy="275572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50000"/>
              </a:schemeClr>
            </a:solidFill>
            <a:prstDash val="lgDas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/>
          <p:cNvCxnSpPr/>
          <p:nvPr/>
        </p:nvCxnSpPr>
        <p:spPr>
          <a:xfrm flipH="1">
            <a:off x="5907522" y="4010995"/>
            <a:ext cx="590702" cy="0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prstDash val="lg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-2" y="834387"/>
            <a:ext cx="472028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To Flight Control:</a:t>
            </a:r>
          </a:p>
          <a:p>
            <a:r>
              <a:rPr lang="en-US" sz="1600" dirty="0" smtClean="0"/>
              <a:t>POS Command in Local (or Global) NED @ Variable Hz</a:t>
            </a:r>
          </a:p>
          <a:p>
            <a:r>
              <a:rPr lang="en-US" sz="1600" dirty="0" smtClean="0"/>
              <a:t>Attitude Command in Euler Angles @ Variable Hz</a:t>
            </a:r>
          </a:p>
          <a:p>
            <a:endParaRPr lang="en-US" sz="1600" dirty="0"/>
          </a:p>
        </p:txBody>
      </p:sp>
      <p:sp>
        <p:nvSpPr>
          <p:cNvPr id="32" name="Rectangle 31"/>
          <p:cNvSpPr/>
          <p:nvPr/>
        </p:nvSpPr>
        <p:spPr>
          <a:xfrm>
            <a:off x="3781166" y="3385751"/>
            <a:ext cx="2397211" cy="1451022"/>
          </a:xfrm>
          <a:prstGeom prst="rect">
            <a:avLst/>
          </a:prstGeom>
          <a:noFill/>
          <a:ln w="25400">
            <a:solidFill>
              <a:srgbClr val="C00000"/>
            </a:solidFill>
            <a:prstDash val="lg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0" y="5772016"/>
            <a:ext cx="40233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From SLAM:</a:t>
            </a:r>
          </a:p>
          <a:p>
            <a:r>
              <a:rPr lang="en-US" sz="1600" dirty="0" smtClean="0"/>
              <a:t>Local NED estimate @ ~10 Hz, Map @ ~10 Hz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0" y="6257935"/>
            <a:ext cx="40233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From Guidance:</a:t>
            </a:r>
          </a:p>
          <a:p>
            <a:r>
              <a:rPr lang="en-US" sz="1600" dirty="0" smtClean="0"/>
              <a:t>5 x Obstacle distance @ 20 Hz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-1" y="5298682"/>
            <a:ext cx="40233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From Target D and T:</a:t>
            </a:r>
          </a:p>
          <a:p>
            <a:r>
              <a:rPr lang="en-US" sz="1600" dirty="0" smtClean="0"/>
              <a:t>Target Location Estimate @ &lt;8.6 Hz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3895871" y="6257935"/>
            <a:ext cx="40233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From Ground Station:</a:t>
            </a:r>
          </a:p>
          <a:p>
            <a:r>
              <a:rPr lang="en-US" sz="1600" dirty="0" smtClean="0"/>
              <a:t>Operator Override Commands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202040" y="188621"/>
            <a:ext cx="698323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err="1" smtClean="0">
                <a:solidFill>
                  <a:srgbClr val="FFFFFF"/>
                </a:solidFill>
                <a:latin typeface="Candara"/>
                <a:cs typeface="Candara"/>
              </a:rPr>
              <a:t>FlyNet</a:t>
            </a:r>
            <a:r>
              <a:rPr lang="en-US" sz="3000" dirty="0" smtClean="0">
                <a:solidFill>
                  <a:srgbClr val="FFFFFF"/>
                </a:solidFill>
                <a:latin typeface="Candara"/>
                <a:cs typeface="Candara"/>
              </a:rPr>
              <a:t>: System Block Diagram</a:t>
            </a:r>
            <a:endParaRPr lang="en-US" sz="3000" dirty="0">
              <a:solidFill>
                <a:srgbClr val="FFFFFF"/>
              </a:solidFill>
              <a:latin typeface="Candara"/>
              <a:cs typeface="Candara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EDD45-3EDF-D44C-9060-240C8E0CE3A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3645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"/>
          <p:cNvGrpSpPr/>
          <p:nvPr/>
        </p:nvGrpSpPr>
        <p:grpSpPr>
          <a:xfrm>
            <a:off x="0" y="1"/>
            <a:ext cx="9144000" cy="844012"/>
            <a:chOff x="0" y="1"/>
            <a:chExt cx="9144000" cy="844012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0" y="844013"/>
              <a:ext cx="9144000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Picture 5" descr="Screen Shot 2015-10-11 at 11.16.20 AM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"/>
              <a:ext cx="1151748" cy="844012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1151748" y="2283"/>
              <a:ext cx="7992252" cy="83210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11013" y="2283"/>
              <a:ext cx="832987" cy="832987"/>
            </a:xfrm>
            <a:prstGeom prst="rect">
              <a:avLst/>
            </a:prstGeom>
          </p:spPr>
        </p:pic>
      </p:grpSp>
      <p:sp>
        <p:nvSpPr>
          <p:cNvPr id="10" name="Rounded Rectangle 9"/>
          <p:cNvSpPr/>
          <p:nvPr/>
        </p:nvSpPr>
        <p:spPr>
          <a:xfrm>
            <a:off x="6773797" y="3687690"/>
            <a:ext cx="1368792" cy="980573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Flight Control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2356053" y="3687691"/>
            <a:ext cx="1000787" cy="99260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SLAM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4023301" y="3687690"/>
            <a:ext cx="1884221" cy="992605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Planning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4023301" y="2129602"/>
            <a:ext cx="1884221" cy="98659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Target Detection and Tracking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3356840" y="4010995"/>
            <a:ext cx="66646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3" idx="2"/>
            <a:endCxn id="12" idx="0"/>
          </p:cNvCxnSpPr>
          <p:nvPr/>
        </p:nvCxnSpPr>
        <p:spPr>
          <a:xfrm>
            <a:off x="4965412" y="3116192"/>
            <a:ext cx="0" cy="57149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12" idx="3"/>
            <a:endCxn id="10" idx="1"/>
          </p:cNvCxnSpPr>
          <p:nvPr/>
        </p:nvCxnSpPr>
        <p:spPr>
          <a:xfrm flipV="1">
            <a:off x="5907522" y="4177977"/>
            <a:ext cx="866275" cy="601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Rounded Rectangle 35"/>
          <p:cNvSpPr/>
          <p:nvPr/>
        </p:nvSpPr>
        <p:spPr>
          <a:xfrm>
            <a:off x="553472" y="3687691"/>
            <a:ext cx="1324592" cy="992604"/>
          </a:xfrm>
          <a:prstGeom prst="roundRect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Guidance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7" name="Rounded Rectangle 36"/>
          <p:cNvSpPr/>
          <p:nvPr/>
        </p:nvSpPr>
        <p:spPr>
          <a:xfrm>
            <a:off x="4485692" y="1251293"/>
            <a:ext cx="959439" cy="622611"/>
          </a:xfrm>
          <a:prstGeom prst="roundRect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FLiR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9" name="Elbow Connector 38"/>
          <p:cNvCxnSpPr/>
          <p:nvPr/>
        </p:nvCxnSpPr>
        <p:spPr>
          <a:xfrm rot="16200000" flipH="1">
            <a:off x="3090590" y="2818173"/>
            <a:ext cx="12700" cy="3749644"/>
          </a:xfrm>
          <a:prstGeom prst="bentConnector3">
            <a:avLst>
              <a:gd name="adj1" fmla="val 4736844"/>
            </a:avLst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Elbow Connector 39"/>
          <p:cNvCxnSpPr>
            <a:stCxn id="13" idx="1"/>
            <a:endCxn id="11" idx="0"/>
          </p:cNvCxnSpPr>
          <p:nvPr/>
        </p:nvCxnSpPr>
        <p:spPr>
          <a:xfrm rot="10800000" flipV="1">
            <a:off x="2856447" y="2622897"/>
            <a:ext cx="1166854" cy="1064794"/>
          </a:xfrm>
          <a:prstGeom prst="bentConnector2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1878064" y="4196693"/>
            <a:ext cx="477989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Elbow Connector 53"/>
          <p:cNvCxnSpPr>
            <a:stCxn id="10" idx="3"/>
          </p:cNvCxnSpPr>
          <p:nvPr/>
        </p:nvCxnSpPr>
        <p:spPr>
          <a:xfrm flipH="1" flipV="1">
            <a:off x="5907522" y="2887579"/>
            <a:ext cx="2235067" cy="1290398"/>
          </a:xfrm>
          <a:prstGeom prst="bentConnector3">
            <a:avLst>
              <a:gd name="adj1" fmla="val -10228"/>
            </a:avLst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37" idx="2"/>
            <a:endCxn id="13" idx="0"/>
          </p:cNvCxnSpPr>
          <p:nvPr/>
        </p:nvCxnSpPr>
        <p:spPr>
          <a:xfrm>
            <a:off x="4965412" y="1873904"/>
            <a:ext cx="0" cy="255698"/>
          </a:xfrm>
          <a:prstGeom prst="straightConnector1">
            <a:avLst/>
          </a:prstGeom>
          <a:ln>
            <a:solidFill>
              <a:srgbClr val="7030A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Rounded Rectangle 60"/>
          <p:cNvSpPr/>
          <p:nvPr/>
        </p:nvSpPr>
        <p:spPr>
          <a:xfrm>
            <a:off x="7062697" y="5113421"/>
            <a:ext cx="1206804" cy="770036"/>
          </a:xfrm>
          <a:prstGeom prst="round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RC Overrides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62" name="Straight Arrow Connector 61"/>
          <p:cNvCxnSpPr/>
          <p:nvPr/>
        </p:nvCxnSpPr>
        <p:spPr>
          <a:xfrm flipH="1" flipV="1">
            <a:off x="7662737" y="4668263"/>
            <a:ext cx="3362" cy="445158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prstDash val="lg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Elbow Connector 39"/>
          <p:cNvCxnSpPr>
            <a:stCxn id="13" idx="3"/>
            <a:endCxn id="69" idx="2"/>
          </p:cNvCxnSpPr>
          <p:nvPr/>
        </p:nvCxnSpPr>
        <p:spPr>
          <a:xfrm flipV="1">
            <a:off x="5907522" y="2021329"/>
            <a:ext cx="603402" cy="601568"/>
          </a:xfrm>
          <a:prstGeom prst="bentConnector2">
            <a:avLst/>
          </a:prstGeom>
          <a:ln>
            <a:solidFill>
              <a:schemeClr val="accent6">
                <a:lumMod val="50000"/>
              </a:schemeClr>
            </a:solidFill>
            <a:prstDash val="lg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9" name="Rounded Rectangle 68"/>
          <p:cNvSpPr/>
          <p:nvPr/>
        </p:nvSpPr>
        <p:spPr>
          <a:xfrm>
            <a:off x="5907522" y="1251293"/>
            <a:ext cx="1206804" cy="770036"/>
          </a:xfrm>
          <a:prstGeom prst="round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Ground Station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80" name="Elbow Connector 79"/>
          <p:cNvCxnSpPr>
            <a:stCxn id="11" idx="3"/>
            <a:endCxn id="10" idx="2"/>
          </p:cNvCxnSpPr>
          <p:nvPr/>
        </p:nvCxnSpPr>
        <p:spPr>
          <a:xfrm>
            <a:off x="3356840" y="4183993"/>
            <a:ext cx="4101353" cy="484270"/>
          </a:xfrm>
          <a:prstGeom prst="bentConnector4">
            <a:avLst>
              <a:gd name="adj1" fmla="val 5867"/>
              <a:gd name="adj2" fmla="val 174534"/>
            </a:avLst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Elbow Connector 39"/>
          <p:cNvCxnSpPr/>
          <p:nvPr/>
        </p:nvCxnSpPr>
        <p:spPr>
          <a:xfrm rot="5400000">
            <a:off x="5641180" y="2878376"/>
            <a:ext cx="1989663" cy="275572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50000"/>
              </a:schemeClr>
            </a:solidFill>
            <a:prstDash val="lgDas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/>
          <p:cNvCxnSpPr/>
          <p:nvPr/>
        </p:nvCxnSpPr>
        <p:spPr>
          <a:xfrm flipH="1">
            <a:off x="5907522" y="4010995"/>
            <a:ext cx="590702" cy="0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prstDash val="lg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-2" y="834387"/>
            <a:ext cx="47202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To Target D and T:</a:t>
            </a:r>
          </a:p>
          <a:p>
            <a:r>
              <a:rPr lang="en-US" sz="1600" dirty="0" smtClean="0"/>
              <a:t>Attitude estimate in Euler Angles @ TBD Hz</a:t>
            </a:r>
          </a:p>
        </p:txBody>
      </p:sp>
      <p:sp>
        <p:nvSpPr>
          <p:cNvPr id="32" name="Rectangle 31"/>
          <p:cNvSpPr/>
          <p:nvPr/>
        </p:nvSpPr>
        <p:spPr>
          <a:xfrm>
            <a:off x="6622137" y="3638262"/>
            <a:ext cx="1631665" cy="1197443"/>
          </a:xfrm>
          <a:prstGeom prst="rect">
            <a:avLst/>
          </a:prstGeom>
          <a:noFill/>
          <a:ln w="25400">
            <a:solidFill>
              <a:srgbClr val="C00000"/>
            </a:solidFill>
            <a:prstDash val="lg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0" y="5772016"/>
            <a:ext cx="40233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From SLAM:</a:t>
            </a:r>
          </a:p>
          <a:p>
            <a:r>
              <a:rPr lang="en-US" sz="1600" dirty="0" smtClean="0"/>
              <a:t>Local NED estimate @ ~10 Hz, Map @ ~10 Hz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0" y="6257935"/>
            <a:ext cx="40233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From Guidance (TBD):</a:t>
            </a:r>
          </a:p>
          <a:p>
            <a:r>
              <a:rPr lang="en-US" sz="1600" dirty="0" smtClean="0"/>
              <a:t>1 x Sonar distance @ 20 Hz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-1" y="5298682"/>
            <a:ext cx="40233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From Planning:</a:t>
            </a:r>
          </a:p>
          <a:p>
            <a:r>
              <a:rPr lang="en-US" sz="1600" dirty="0" smtClean="0"/>
              <a:t>Set-points (see planning slide)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3908228" y="6035509"/>
            <a:ext cx="40233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From RC Overrides:</a:t>
            </a:r>
          </a:p>
          <a:p>
            <a:r>
              <a:rPr lang="en-US" sz="1600" dirty="0" smtClean="0"/>
              <a:t>Arm signal</a:t>
            </a:r>
          </a:p>
          <a:p>
            <a:r>
              <a:rPr lang="en-US" sz="1600" dirty="0" smtClean="0"/>
              <a:t>Max throttle control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202040" y="188621"/>
            <a:ext cx="698323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err="1" smtClean="0">
                <a:solidFill>
                  <a:srgbClr val="FFFFFF"/>
                </a:solidFill>
                <a:latin typeface="Candara"/>
                <a:cs typeface="Candara"/>
              </a:rPr>
              <a:t>FlyNet</a:t>
            </a:r>
            <a:r>
              <a:rPr lang="en-US" sz="3000" dirty="0" smtClean="0">
                <a:solidFill>
                  <a:srgbClr val="FFFFFF"/>
                </a:solidFill>
                <a:latin typeface="Candara"/>
                <a:cs typeface="Candara"/>
              </a:rPr>
              <a:t>: System Block Diagram</a:t>
            </a:r>
            <a:endParaRPr lang="en-US" sz="3000" dirty="0">
              <a:solidFill>
                <a:srgbClr val="FFFFFF"/>
              </a:solidFill>
              <a:latin typeface="Candara"/>
              <a:cs typeface="Candara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EDD45-3EDF-D44C-9060-240C8E0CE3A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4553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"/>
          <p:cNvGrpSpPr/>
          <p:nvPr/>
        </p:nvGrpSpPr>
        <p:grpSpPr>
          <a:xfrm>
            <a:off x="0" y="1"/>
            <a:ext cx="9144000" cy="844012"/>
            <a:chOff x="0" y="1"/>
            <a:chExt cx="9144000" cy="844012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0" y="844013"/>
              <a:ext cx="9144000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Picture 5" descr="Screen Shot 2015-10-11 at 11.16.20 AM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"/>
              <a:ext cx="1151748" cy="844012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1151748" y="2283"/>
              <a:ext cx="7992252" cy="83210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11013" y="2283"/>
              <a:ext cx="832987" cy="832987"/>
            </a:xfrm>
            <a:prstGeom prst="rect">
              <a:avLst/>
            </a:prstGeom>
          </p:spPr>
        </p:pic>
      </p:grpSp>
      <p:sp>
        <p:nvSpPr>
          <p:cNvPr id="10" name="Rounded Rectangle 9"/>
          <p:cNvSpPr/>
          <p:nvPr/>
        </p:nvSpPr>
        <p:spPr>
          <a:xfrm>
            <a:off x="6773797" y="3687690"/>
            <a:ext cx="1368792" cy="980573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Flight Control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2356053" y="3687691"/>
            <a:ext cx="1000787" cy="99260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SLAM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4023301" y="3687690"/>
            <a:ext cx="1884221" cy="992605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Planning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4023301" y="2129602"/>
            <a:ext cx="1884221" cy="98659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Target Detection and Tracking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3356840" y="4010995"/>
            <a:ext cx="66646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3" idx="2"/>
            <a:endCxn id="12" idx="0"/>
          </p:cNvCxnSpPr>
          <p:nvPr/>
        </p:nvCxnSpPr>
        <p:spPr>
          <a:xfrm>
            <a:off x="4965412" y="3116192"/>
            <a:ext cx="0" cy="57149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12" idx="3"/>
            <a:endCxn id="10" idx="1"/>
          </p:cNvCxnSpPr>
          <p:nvPr/>
        </p:nvCxnSpPr>
        <p:spPr>
          <a:xfrm flipV="1">
            <a:off x="5907522" y="4177977"/>
            <a:ext cx="866275" cy="601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Rounded Rectangle 35"/>
          <p:cNvSpPr/>
          <p:nvPr/>
        </p:nvSpPr>
        <p:spPr>
          <a:xfrm>
            <a:off x="553472" y="3687691"/>
            <a:ext cx="1324592" cy="992604"/>
          </a:xfrm>
          <a:prstGeom prst="roundRect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Guidance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7" name="Rounded Rectangle 36"/>
          <p:cNvSpPr/>
          <p:nvPr/>
        </p:nvSpPr>
        <p:spPr>
          <a:xfrm>
            <a:off x="4485692" y="1251293"/>
            <a:ext cx="959439" cy="622611"/>
          </a:xfrm>
          <a:prstGeom prst="roundRect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FLiR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9" name="Elbow Connector 38"/>
          <p:cNvCxnSpPr/>
          <p:nvPr/>
        </p:nvCxnSpPr>
        <p:spPr>
          <a:xfrm rot="16200000" flipH="1">
            <a:off x="3090590" y="2818173"/>
            <a:ext cx="12700" cy="3749644"/>
          </a:xfrm>
          <a:prstGeom prst="bentConnector3">
            <a:avLst>
              <a:gd name="adj1" fmla="val 4736844"/>
            </a:avLst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Elbow Connector 39"/>
          <p:cNvCxnSpPr>
            <a:stCxn id="13" idx="1"/>
            <a:endCxn id="11" idx="0"/>
          </p:cNvCxnSpPr>
          <p:nvPr/>
        </p:nvCxnSpPr>
        <p:spPr>
          <a:xfrm rot="10800000" flipV="1">
            <a:off x="2856447" y="2622897"/>
            <a:ext cx="1166854" cy="1064794"/>
          </a:xfrm>
          <a:prstGeom prst="bentConnector2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1878064" y="4196693"/>
            <a:ext cx="477989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Elbow Connector 53"/>
          <p:cNvCxnSpPr>
            <a:stCxn id="10" idx="3"/>
          </p:cNvCxnSpPr>
          <p:nvPr/>
        </p:nvCxnSpPr>
        <p:spPr>
          <a:xfrm flipH="1" flipV="1">
            <a:off x="5907522" y="2887579"/>
            <a:ext cx="2235067" cy="1290398"/>
          </a:xfrm>
          <a:prstGeom prst="bentConnector3">
            <a:avLst>
              <a:gd name="adj1" fmla="val -10228"/>
            </a:avLst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37" idx="2"/>
            <a:endCxn id="13" idx="0"/>
          </p:cNvCxnSpPr>
          <p:nvPr/>
        </p:nvCxnSpPr>
        <p:spPr>
          <a:xfrm>
            <a:off x="4965412" y="1873904"/>
            <a:ext cx="0" cy="255698"/>
          </a:xfrm>
          <a:prstGeom prst="straightConnector1">
            <a:avLst/>
          </a:prstGeom>
          <a:ln>
            <a:solidFill>
              <a:srgbClr val="7030A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Rounded Rectangle 60"/>
          <p:cNvSpPr/>
          <p:nvPr/>
        </p:nvSpPr>
        <p:spPr>
          <a:xfrm>
            <a:off x="7062697" y="5113421"/>
            <a:ext cx="1206804" cy="770036"/>
          </a:xfrm>
          <a:prstGeom prst="round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RC Overrides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62" name="Straight Arrow Connector 61"/>
          <p:cNvCxnSpPr/>
          <p:nvPr/>
        </p:nvCxnSpPr>
        <p:spPr>
          <a:xfrm flipH="1" flipV="1">
            <a:off x="7662737" y="4668263"/>
            <a:ext cx="3362" cy="445158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prstDash val="lg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Elbow Connector 39"/>
          <p:cNvCxnSpPr>
            <a:stCxn id="13" idx="3"/>
            <a:endCxn id="69" idx="2"/>
          </p:cNvCxnSpPr>
          <p:nvPr/>
        </p:nvCxnSpPr>
        <p:spPr>
          <a:xfrm flipV="1">
            <a:off x="5907522" y="2021329"/>
            <a:ext cx="603402" cy="601568"/>
          </a:xfrm>
          <a:prstGeom prst="bentConnector2">
            <a:avLst/>
          </a:prstGeom>
          <a:ln>
            <a:solidFill>
              <a:schemeClr val="accent6">
                <a:lumMod val="50000"/>
              </a:schemeClr>
            </a:solidFill>
            <a:prstDash val="lg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9" name="Rounded Rectangle 68"/>
          <p:cNvSpPr/>
          <p:nvPr/>
        </p:nvSpPr>
        <p:spPr>
          <a:xfrm>
            <a:off x="5907522" y="1251293"/>
            <a:ext cx="1206804" cy="770036"/>
          </a:xfrm>
          <a:prstGeom prst="round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Ground Station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80" name="Elbow Connector 79"/>
          <p:cNvCxnSpPr>
            <a:stCxn id="11" idx="3"/>
            <a:endCxn id="10" idx="2"/>
          </p:cNvCxnSpPr>
          <p:nvPr/>
        </p:nvCxnSpPr>
        <p:spPr>
          <a:xfrm>
            <a:off x="3356840" y="4183993"/>
            <a:ext cx="4101353" cy="484270"/>
          </a:xfrm>
          <a:prstGeom prst="bentConnector4">
            <a:avLst>
              <a:gd name="adj1" fmla="val 5867"/>
              <a:gd name="adj2" fmla="val 174534"/>
            </a:avLst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Elbow Connector 39"/>
          <p:cNvCxnSpPr/>
          <p:nvPr/>
        </p:nvCxnSpPr>
        <p:spPr>
          <a:xfrm rot="5400000">
            <a:off x="5641180" y="2878376"/>
            <a:ext cx="1989663" cy="275572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50000"/>
              </a:schemeClr>
            </a:solidFill>
            <a:prstDash val="lgDas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/>
          <p:cNvCxnSpPr/>
          <p:nvPr/>
        </p:nvCxnSpPr>
        <p:spPr>
          <a:xfrm flipH="1">
            <a:off x="5907522" y="4010995"/>
            <a:ext cx="590702" cy="0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prstDash val="lg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1202040" y="188621"/>
            <a:ext cx="698323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err="1" smtClean="0">
                <a:solidFill>
                  <a:srgbClr val="FFFFFF"/>
                </a:solidFill>
                <a:latin typeface="Candara"/>
                <a:cs typeface="Candara"/>
              </a:rPr>
              <a:t>FlyNet</a:t>
            </a:r>
            <a:r>
              <a:rPr lang="en-US" sz="3000" dirty="0" smtClean="0">
                <a:solidFill>
                  <a:srgbClr val="FFFFFF"/>
                </a:solidFill>
                <a:latin typeface="Candara"/>
                <a:cs typeface="Candara"/>
              </a:rPr>
              <a:t>: System Block Diagram</a:t>
            </a:r>
            <a:endParaRPr lang="en-US" sz="3000" dirty="0">
              <a:solidFill>
                <a:srgbClr val="FFFFFF"/>
              </a:solidFill>
              <a:latin typeface="Candara"/>
              <a:cs typeface="Candara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EDD45-3EDF-D44C-9060-240C8E0CE3A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481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1"/>
            <a:ext cx="9144000" cy="844012"/>
            <a:chOff x="0" y="1"/>
            <a:chExt cx="9144000" cy="844012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0" y="844013"/>
              <a:ext cx="9144000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Picture 5" descr="Screen Shot 2015-10-11 at 11.16.20 AM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"/>
              <a:ext cx="1151748" cy="844012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1151748" y="2283"/>
              <a:ext cx="7992252" cy="83210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11013" y="2283"/>
              <a:ext cx="832987" cy="832987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1202040" y="188621"/>
              <a:ext cx="6983237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dirty="0" smtClean="0">
                  <a:solidFill>
                    <a:srgbClr val="FFFFFF"/>
                  </a:solidFill>
                  <a:latin typeface="Candara"/>
                  <a:cs typeface="Candara"/>
                </a:rPr>
                <a:t>Hardware Platform</a:t>
              </a:r>
              <a:endParaRPr lang="en-US" sz="3000" dirty="0">
                <a:solidFill>
                  <a:srgbClr val="FFFFFF"/>
                </a:solidFill>
                <a:latin typeface="Candara"/>
                <a:cs typeface="Candara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542506" y="1343860"/>
            <a:ext cx="343998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andara"/>
                <a:cs typeface="Candara"/>
              </a:rPr>
              <a:t>Requirement Motivation:</a:t>
            </a:r>
          </a:p>
          <a:p>
            <a:endParaRPr lang="en-US" dirty="0">
              <a:latin typeface="Candara"/>
              <a:cs typeface="Candara"/>
            </a:endParaRP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latin typeface="Candara"/>
                <a:cs typeface="Candara"/>
              </a:rPr>
              <a:t>The system shall search a 50,000</a:t>
            </a:r>
            <a:r>
              <a:rPr lang="en-US" dirty="0">
                <a:latin typeface="Candara"/>
                <a:cs typeface="Candara"/>
              </a:rPr>
              <a:t> </a:t>
            </a:r>
            <a:r>
              <a:rPr lang="en-US" dirty="0" smtClean="0">
                <a:latin typeface="Candara"/>
                <a:cs typeface="Candara"/>
              </a:rPr>
              <a:t>ft</a:t>
            </a:r>
            <a:r>
              <a:rPr lang="en-US" baseline="30000" dirty="0" smtClean="0">
                <a:latin typeface="Candara"/>
                <a:cs typeface="Candara"/>
              </a:rPr>
              <a:t>2</a:t>
            </a:r>
            <a:r>
              <a:rPr lang="en-US" dirty="0" smtClean="0">
                <a:latin typeface="Candara"/>
                <a:cs typeface="Candara"/>
              </a:rPr>
              <a:t> indoor environment.</a:t>
            </a:r>
            <a:br>
              <a:rPr lang="en-US" dirty="0" smtClean="0">
                <a:latin typeface="Candara"/>
                <a:cs typeface="Candara"/>
              </a:rPr>
            </a:br>
            <a:endParaRPr lang="en-US" dirty="0" smtClean="0">
              <a:latin typeface="Candara"/>
              <a:cs typeface="Candara"/>
            </a:endParaRP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latin typeface="Candara"/>
                <a:cs typeface="Candara"/>
              </a:rPr>
              <a:t>The system shall maintain flight for at least 10 minutes.</a:t>
            </a:r>
            <a:br>
              <a:rPr lang="en-US" dirty="0" smtClean="0">
                <a:latin typeface="Candara"/>
                <a:cs typeface="Candara"/>
              </a:rPr>
            </a:br>
            <a:endParaRPr lang="en-US" dirty="0" smtClean="0">
              <a:latin typeface="Candara"/>
              <a:cs typeface="Candara"/>
            </a:endParaRP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latin typeface="Candara"/>
                <a:cs typeface="Candara"/>
              </a:rPr>
              <a:t>The system shall carry an additional payload to be delivered.</a:t>
            </a:r>
            <a:r>
              <a:rPr lang="en-US" dirty="0">
                <a:latin typeface="Candara"/>
                <a:cs typeface="Candara"/>
              </a:rPr>
              <a:t/>
            </a:r>
            <a:br>
              <a:rPr lang="en-US" dirty="0">
                <a:latin typeface="Candara"/>
                <a:cs typeface="Candara"/>
              </a:rPr>
            </a:br>
            <a:endParaRPr lang="en-US" dirty="0" smtClean="0">
              <a:latin typeface="Candara"/>
              <a:cs typeface="Candar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385551" y="1343860"/>
            <a:ext cx="4536515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andara"/>
                <a:cs typeface="Candara"/>
              </a:rPr>
              <a:t>Proposed Solution (1</a:t>
            </a:r>
            <a:r>
              <a:rPr lang="en-US" sz="2400" baseline="30000" dirty="0" smtClean="0">
                <a:latin typeface="Candara"/>
                <a:cs typeface="Candara"/>
              </a:rPr>
              <a:t>st</a:t>
            </a:r>
            <a:r>
              <a:rPr lang="en-US" sz="2400" dirty="0" smtClean="0">
                <a:latin typeface="Candara"/>
                <a:cs typeface="Candara"/>
              </a:rPr>
              <a:t> iteration) :</a:t>
            </a:r>
          </a:p>
          <a:p>
            <a:endParaRPr lang="en-US" dirty="0">
              <a:latin typeface="Candara"/>
              <a:cs typeface="Candara"/>
            </a:endParaRPr>
          </a:p>
          <a:p>
            <a:pPr marL="285750" indent="-285750">
              <a:buFont typeface="Arial"/>
              <a:buChar char="•"/>
            </a:pPr>
            <a:r>
              <a:rPr lang="en-US" dirty="0" err="1" smtClean="0">
                <a:latin typeface="Candara"/>
                <a:cs typeface="Candara"/>
              </a:rPr>
              <a:t>Aliencopter</a:t>
            </a:r>
            <a:r>
              <a:rPr lang="en-US" dirty="0" smtClean="0">
                <a:latin typeface="Candara"/>
                <a:cs typeface="Candara"/>
              </a:rPr>
              <a:t> Bee </a:t>
            </a:r>
            <a:r>
              <a:rPr lang="en-US" dirty="0" err="1" smtClean="0">
                <a:latin typeface="Candara"/>
                <a:cs typeface="Candara"/>
              </a:rPr>
              <a:t>Quadcopter</a:t>
            </a:r>
            <a:r>
              <a:rPr lang="en-US" dirty="0" smtClean="0">
                <a:latin typeface="Candara"/>
                <a:cs typeface="Candara"/>
              </a:rPr>
              <a:t/>
            </a:r>
            <a:br>
              <a:rPr lang="en-US" dirty="0" smtClean="0">
                <a:latin typeface="Candara"/>
                <a:cs typeface="Candara"/>
              </a:rPr>
            </a:br>
            <a:endParaRPr lang="en-US" dirty="0" smtClean="0">
              <a:latin typeface="Candara"/>
              <a:cs typeface="Candara"/>
            </a:endParaRPr>
          </a:p>
          <a:p>
            <a:pPr marL="285750" indent="-285750">
              <a:buFont typeface="Arial"/>
              <a:buChar char="•"/>
            </a:pPr>
            <a:r>
              <a:rPr lang="en-US" i="1" dirty="0" smtClean="0">
                <a:latin typeface="Candara"/>
                <a:cs typeface="Candara"/>
              </a:rPr>
              <a:t>Guidance </a:t>
            </a:r>
            <a:r>
              <a:rPr lang="en-US" dirty="0" smtClean="0">
                <a:latin typeface="Candara"/>
                <a:cs typeface="Candara"/>
              </a:rPr>
              <a:t>sensor suite</a:t>
            </a:r>
            <a:br>
              <a:rPr lang="en-US" dirty="0" smtClean="0">
                <a:latin typeface="Candara"/>
                <a:cs typeface="Candara"/>
              </a:rPr>
            </a:br>
            <a:r>
              <a:rPr lang="en-US" dirty="0">
                <a:latin typeface="Candara"/>
                <a:cs typeface="Candara"/>
              </a:rPr>
              <a:t/>
            </a:r>
            <a:br>
              <a:rPr lang="en-US" dirty="0">
                <a:latin typeface="Candara"/>
                <a:cs typeface="Candara"/>
              </a:rPr>
            </a:br>
            <a:endParaRPr lang="en-US" dirty="0" smtClean="0">
              <a:latin typeface="Candara"/>
              <a:cs typeface="Candara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EDD45-3EDF-D44C-9060-240C8E0CE3A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7732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1"/>
            <a:ext cx="9144000" cy="844012"/>
            <a:chOff x="0" y="1"/>
            <a:chExt cx="9144000" cy="844012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0" y="844013"/>
              <a:ext cx="9144000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Picture 5" descr="Screen Shot 2015-10-11 at 11.16.20 AM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"/>
              <a:ext cx="1151748" cy="844012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1151748" y="2283"/>
              <a:ext cx="7992252" cy="83210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11013" y="2283"/>
              <a:ext cx="832987" cy="832987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1202040" y="188621"/>
              <a:ext cx="698323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err="1" smtClean="0">
                  <a:solidFill>
                    <a:srgbClr val="FFFFFF"/>
                  </a:solidFill>
                  <a:latin typeface="Candara"/>
                  <a:cs typeface="Candara"/>
                </a:rPr>
                <a:t>AlienBee</a:t>
              </a:r>
              <a:r>
                <a:rPr lang="en-US" sz="2400" dirty="0" smtClean="0">
                  <a:solidFill>
                    <a:srgbClr val="FFFFFF"/>
                  </a:solidFill>
                  <a:latin typeface="Candara"/>
                  <a:cs typeface="Candara"/>
                </a:rPr>
                <a:t> Power and Mass Budgets</a:t>
              </a:r>
              <a:endParaRPr lang="en-US" sz="2400" dirty="0">
                <a:solidFill>
                  <a:srgbClr val="FFFFFF"/>
                </a:solidFill>
                <a:latin typeface="Candara"/>
                <a:cs typeface="Candara"/>
              </a:endParaRPr>
            </a:p>
          </p:txBody>
        </p:sp>
      </p:grp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553764"/>
              </p:ext>
            </p:extLst>
          </p:nvPr>
        </p:nvGraphicFramePr>
        <p:xfrm>
          <a:off x="1829194" y="1274578"/>
          <a:ext cx="6209022" cy="473033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834266"/>
                <a:gridCol w="843689"/>
                <a:gridCol w="843689"/>
                <a:gridCol w="843689"/>
                <a:gridCol w="843689"/>
              </a:tblGrid>
              <a:tr h="29564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Item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QTY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Mass</a:t>
                      </a:r>
                      <a:r>
                        <a:rPr lang="en-US" sz="1400" b="1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[g]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Curr</a:t>
                      </a:r>
                      <a:r>
                        <a:rPr lang="en-US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[mA]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[</a:t>
                      </a:r>
                      <a:r>
                        <a:rPr lang="en-US" sz="1400" b="1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mW</a:t>
                      </a:r>
                      <a:r>
                        <a:rPr lang="en-US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]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  <a:tr h="29564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Turnigy Nano-Tech LiPo Battery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482.7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--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--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  <a:tr h="29564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Odroid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XU4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64.2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800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4000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  <a:tr h="29564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3DR Radio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26.2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330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  <a:tr h="29564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Pixhawk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40.3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175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1500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  <a:tr h="29564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FLIR Lepton LWIR Camera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150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  <a:tr h="29564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Customer Payload (1lb)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453.59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--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--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  <a:tr h="29564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AlienBee</a:t>
                      </a:r>
                      <a:r>
                        <a:rPr lang="en-US" sz="14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Quad (Motor, Structure)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--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--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  <a:tr h="29564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DJI </a:t>
                      </a:r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9443</a:t>
                      </a:r>
                      <a:r>
                        <a:rPr lang="en-US" sz="14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</a:t>
                      </a:r>
                      <a:r>
                        <a:rPr lang="en-US" sz="14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Propellor</a:t>
                      </a:r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(</a:t>
                      </a:r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E300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--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--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  <a:tr h="29564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Guidance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291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540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12000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29564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ASUS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Xtion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Pro </a:t>
                      </a:r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Live – RGBD camera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115</a:t>
                      </a:r>
                    </a:p>
                  </a:txBody>
                  <a:tcPr marL="9525" marR="9525" marT="9525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500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2500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  <a:tr h="29564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LIDAR-Lite v2</a:t>
                      </a:r>
                    </a:p>
                  </a:txBody>
                  <a:tcPr marL="9525" marR="9525" marT="9525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28.1</a:t>
                      </a:r>
                    </a:p>
                  </a:txBody>
                  <a:tcPr marL="9525" marR="9525" marT="9525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550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  <a:tr h="29564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Windows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Lifecam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Studio Camera</a:t>
                      </a:r>
                    </a:p>
                  </a:txBody>
                  <a:tcPr marL="9525" marR="9525" marT="9525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128</a:t>
                      </a:r>
                    </a:p>
                  </a:txBody>
                  <a:tcPr marL="9525" marR="9525" marT="9525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500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2500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  <a:tr h="295646"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endParaRPr lang="en-US" sz="1400" b="1" i="0" u="none" strike="noStrike" kern="1200" dirty="0">
                        <a:solidFill>
                          <a:srgbClr val="000000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endParaRPr lang="en-US" sz="1400" b="1" i="0" u="none" strike="noStrike" kern="1200" dirty="0">
                        <a:solidFill>
                          <a:srgbClr val="000000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endParaRPr lang="en-US" sz="1400" b="1" i="0" u="none" strike="noStrike" kern="1200" dirty="0">
                        <a:solidFill>
                          <a:srgbClr val="000000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endParaRPr lang="en-US" sz="1400" b="1" i="0" u="none" strike="noStrike" kern="1200" dirty="0">
                        <a:solidFill>
                          <a:srgbClr val="000000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endParaRPr lang="en-US" sz="1400" b="1" i="0" u="none" strike="noStrike" kern="1200" dirty="0">
                        <a:solidFill>
                          <a:srgbClr val="000000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</a:tr>
              <a:tr h="295646"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en-US" sz="1400" b="1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TOTAL - Guidance</a:t>
                      </a:r>
                      <a:endParaRPr lang="en-US" sz="1400" b="1" i="0" u="none" strike="noStrike" kern="1200" dirty="0">
                        <a:solidFill>
                          <a:srgbClr val="000000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endParaRPr lang="en-US" sz="1400" b="1" i="0" u="none" strike="noStrike" kern="1200" dirty="0">
                        <a:solidFill>
                          <a:srgbClr val="000000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en-US" sz="1400" b="1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2380</a:t>
                      </a:r>
                      <a:endParaRPr lang="en-US" sz="1400" b="1" i="0" u="none" strike="noStrike" kern="1200" dirty="0">
                        <a:solidFill>
                          <a:srgbClr val="000000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en-US" sz="1400" b="1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1670</a:t>
                      </a:r>
                      <a:endParaRPr lang="en-US" sz="1400" b="1" i="0" u="none" strike="noStrike" kern="1200" dirty="0">
                        <a:solidFill>
                          <a:srgbClr val="000000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en-US" sz="1400" b="1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17980</a:t>
                      </a:r>
                      <a:endParaRPr lang="en-US" sz="1400" b="1" i="0" u="none" strike="noStrike" kern="1200" dirty="0">
                        <a:solidFill>
                          <a:srgbClr val="000000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29564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TOTAL - RGBD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2360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2230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11530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EDD45-3EDF-D44C-9060-240C8E0CE3A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9522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1"/>
            <a:ext cx="9144000" cy="844012"/>
            <a:chOff x="0" y="1"/>
            <a:chExt cx="9144000" cy="844012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0" y="844013"/>
              <a:ext cx="9144000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Picture 5" descr="Screen Shot 2015-10-11 at 11.16.20 AM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"/>
              <a:ext cx="1151748" cy="844012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1151748" y="2283"/>
              <a:ext cx="7992252" cy="83210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11013" y="2283"/>
              <a:ext cx="832987" cy="832987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1202040" y="188621"/>
              <a:ext cx="698323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err="1" smtClean="0">
                  <a:solidFill>
                    <a:srgbClr val="FFFFFF"/>
                  </a:solidFill>
                  <a:latin typeface="Candara"/>
                  <a:cs typeface="Candara"/>
                </a:rPr>
                <a:t>AlienBee</a:t>
              </a:r>
              <a:r>
                <a:rPr lang="en-US" sz="2400" dirty="0" smtClean="0">
                  <a:solidFill>
                    <a:srgbClr val="FFFFFF"/>
                  </a:solidFill>
                  <a:latin typeface="Candara"/>
                  <a:cs typeface="Candara"/>
                </a:rPr>
                <a:t> Endurance vs. Payload</a:t>
              </a:r>
              <a:endParaRPr lang="en-US" sz="2400" dirty="0">
                <a:solidFill>
                  <a:srgbClr val="FFFFFF"/>
                </a:solidFill>
                <a:latin typeface="Candara"/>
                <a:cs typeface="Candara"/>
              </a:endParaRP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619" y="1256648"/>
            <a:ext cx="7104762" cy="5514286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EDD45-3EDF-D44C-9060-240C8E0CE3A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2968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1"/>
            <a:ext cx="9144000" cy="844012"/>
            <a:chOff x="0" y="1"/>
            <a:chExt cx="9144000" cy="844012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0" y="844013"/>
              <a:ext cx="9144000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Picture 5" descr="Screen Shot 2015-10-11 at 11.16.20 A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"/>
              <a:ext cx="1151748" cy="844012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1151748" y="2283"/>
              <a:ext cx="7992252" cy="83210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311013" y="2283"/>
              <a:ext cx="832987" cy="832987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1202040" y="188621"/>
              <a:ext cx="698323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err="1" smtClean="0">
                  <a:solidFill>
                    <a:srgbClr val="FFFFFF"/>
                  </a:solidFill>
                  <a:latin typeface="Candara"/>
                  <a:cs typeface="Candara"/>
                </a:rPr>
                <a:t>FlyNet</a:t>
              </a:r>
              <a:r>
                <a:rPr lang="en-US" sz="2400" dirty="0" smtClean="0">
                  <a:solidFill>
                    <a:srgbClr val="FFFFFF"/>
                  </a:solidFill>
                  <a:latin typeface="Candara"/>
                  <a:cs typeface="Candara"/>
                </a:rPr>
                <a:t>: Autonomous </a:t>
              </a:r>
              <a:r>
                <a:rPr lang="en-US" sz="2400" dirty="0" err="1" smtClean="0">
                  <a:solidFill>
                    <a:srgbClr val="FFFFFF"/>
                  </a:solidFill>
                  <a:latin typeface="Candara"/>
                  <a:cs typeface="Candara"/>
                </a:rPr>
                <a:t>Quadcopter</a:t>
              </a:r>
              <a:r>
                <a:rPr lang="en-US" sz="2400" dirty="0" smtClean="0">
                  <a:solidFill>
                    <a:srgbClr val="FFFFFF"/>
                  </a:solidFill>
                  <a:latin typeface="Candara"/>
                  <a:cs typeface="Candara"/>
                </a:rPr>
                <a:t> Search and Rescue</a:t>
              </a:r>
              <a:endParaRPr lang="en-US" sz="2400" dirty="0">
                <a:solidFill>
                  <a:srgbClr val="FFFFFF"/>
                </a:solidFill>
                <a:latin typeface="Candara"/>
                <a:cs typeface="Candara"/>
              </a:endParaRPr>
            </a:p>
          </p:txBody>
        </p:sp>
      </p:grp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8578973"/>
              </p:ext>
            </p:extLst>
          </p:nvPr>
        </p:nvGraphicFramePr>
        <p:xfrm>
          <a:off x="1151748" y="2040882"/>
          <a:ext cx="7203512" cy="2194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6640"/>
                <a:gridCol w="1885278"/>
                <a:gridCol w="1709057"/>
                <a:gridCol w="2152537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System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Mass</a:t>
                      </a:r>
                    </a:p>
                    <a:p>
                      <a:pPr algn="ctr"/>
                      <a:r>
                        <a:rPr lang="en-US" dirty="0" smtClean="0"/>
                        <a:t>Normal (1lb PL)</a:t>
                      </a:r>
                    </a:p>
                    <a:p>
                      <a:pPr algn="ctr"/>
                      <a:r>
                        <a:rPr lang="en-US" dirty="0" smtClean="0"/>
                        <a:t> [kg]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Enduranc</a:t>
                      </a:r>
                      <a:r>
                        <a:rPr lang="en-US" baseline="0" dirty="0" smtClean="0"/>
                        <a:t>e [min]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smtClean="0"/>
                        <a:t>Endurance w/ 1lb PL [min]</a:t>
                      </a:r>
                      <a:endParaRPr lang="en-US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 smtClean="0"/>
                        <a:t>AlienBee</a:t>
                      </a:r>
                      <a:r>
                        <a:rPr lang="en-US" b="1" baseline="0" dirty="0" smtClean="0"/>
                        <a:t> w/ RGBD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1.91</a:t>
                      </a:r>
                      <a:r>
                        <a:rPr lang="en-US" baseline="0" dirty="0" smtClean="0"/>
                        <a:t> (2.36)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11.3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8.4</a:t>
                      </a:r>
                      <a:endParaRPr lang="en-US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 smtClean="0"/>
                        <a:t>AlienBee</a:t>
                      </a:r>
                      <a:r>
                        <a:rPr lang="en-US" b="1" dirty="0" smtClean="0"/>
                        <a:t> w/ Guidance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1.93</a:t>
                      </a:r>
                      <a:r>
                        <a:rPr lang="en-US" baseline="0" dirty="0" smtClean="0"/>
                        <a:t> (2.38)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11.4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8.5</a:t>
                      </a:r>
                      <a:endParaRPr lang="en-US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EDD45-3EDF-D44C-9060-240C8E0CE3A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4275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1"/>
            <a:ext cx="9144000" cy="844012"/>
            <a:chOff x="0" y="1"/>
            <a:chExt cx="9144000" cy="844012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0" y="844013"/>
              <a:ext cx="9144000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Picture 5" descr="Screen Shot 2015-10-11 at 11.16.20 AM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"/>
              <a:ext cx="1151748" cy="844012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1151748" y="2283"/>
              <a:ext cx="7992252" cy="83210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11013" y="2283"/>
              <a:ext cx="832987" cy="832987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1202040" y="188621"/>
              <a:ext cx="698323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err="1" smtClean="0">
                  <a:solidFill>
                    <a:srgbClr val="FFFFFF"/>
                  </a:solidFill>
                  <a:latin typeface="Candara"/>
                  <a:cs typeface="Candara"/>
                </a:rPr>
                <a:t>AlienBee</a:t>
              </a:r>
              <a:r>
                <a:rPr lang="en-US" sz="2400" dirty="0" smtClean="0">
                  <a:solidFill>
                    <a:srgbClr val="FFFFFF"/>
                  </a:solidFill>
                  <a:latin typeface="Candara"/>
                  <a:cs typeface="Candara"/>
                </a:rPr>
                <a:t> Copter with Custom Modifications</a:t>
              </a:r>
              <a:endParaRPr lang="en-US" sz="2400" dirty="0">
                <a:solidFill>
                  <a:srgbClr val="FFFFFF"/>
                </a:solidFill>
                <a:latin typeface="Candara"/>
                <a:cs typeface="Candara"/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897267" y="2551385"/>
            <a:ext cx="2979206" cy="529796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06" y="991010"/>
            <a:ext cx="4510494" cy="2536389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 flipH="1" flipV="1">
            <a:off x="2137144" y="2679405"/>
            <a:ext cx="179609" cy="1315056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2524717" y="2679405"/>
            <a:ext cx="167720" cy="1315056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605529" y="3965939"/>
            <a:ext cx="16480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Custom Plastic </a:t>
            </a:r>
          </a:p>
          <a:p>
            <a:r>
              <a:rPr lang="en-US" dirty="0" smtClean="0"/>
              <a:t>Landing Gear</a:t>
            </a:r>
            <a:endParaRPr lang="en-US" dirty="0"/>
          </a:p>
        </p:txBody>
      </p:sp>
      <p:cxnSp>
        <p:nvCxnSpPr>
          <p:cNvPr id="16" name="Straight Arrow Connector 15"/>
          <p:cNvCxnSpPr/>
          <p:nvPr/>
        </p:nvCxnSpPr>
        <p:spPr>
          <a:xfrm flipH="1" flipV="1">
            <a:off x="4242394" y="2466753"/>
            <a:ext cx="1677653" cy="449979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5528930" y="2916732"/>
            <a:ext cx="391117" cy="1077729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5898781" y="2593566"/>
            <a:ext cx="30524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Custom </a:t>
            </a:r>
            <a:r>
              <a:rPr lang="en-US" dirty="0"/>
              <a:t>b</a:t>
            </a:r>
            <a:r>
              <a:rPr lang="en-US" dirty="0" smtClean="0"/>
              <a:t>lade guards created from a Hula Hoop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EDD45-3EDF-D44C-9060-240C8E0CE3A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8595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1"/>
            <a:ext cx="9144000" cy="844012"/>
            <a:chOff x="0" y="1"/>
            <a:chExt cx="9144000" cy="844012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0" y="844013"/>
              <a:ext cx="9144000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Picture 5" descr="Screen Shot 2015-10-11 at 11.16.20 AM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"/>
              <a:ext cx="1151748" cy="844012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1151748" y="2283"/>
              <a:ext cx="7992252" cy="83210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11013" y="2283"/>
              <a:ext cx="832987" cy="832987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1202040" y="188621"/>
              <a:ext cx="6983237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dirty="0" smtClean="0">
                  <a:solidFill>
                    <a:srgbClr val="FFFFFF"/>
                  </a:solidFill>
                  <a:latin typeface="Candara"/>
                  <a:cs typeface="Candara"/>
                </a:rPr>
                <a:t>Autonomous </a:t>
              </a:r>
              <a:r>
                <a:rPr lang="en-US" sz="3000" dirty="0" err="1" smtClean="0">
                  <a:solidFill>
                    <a:srgbClr val="FFFFFF"/>
                  </a:solidFill>
                  <a:latin typeface="Candara"/>
                  <a:cs typeface="Candara"/>
                </a:rPr>
                <a:t>Quadcopter</a:t>
              </a:r>
              <a:r>
                <a:rPr lang="en-US" sz="3000" dirty="0" smtClean="0">
                  <a:solidFill>
                    <a:srgbClr val="FFFFFF"/>
                  </a:solidFill>
                  <a:latin typeface="Candara"/>
                  <a:cs typeface="Candara"/>
                </a:rPr>
                <a:t> Control</a:t>
              </a:r>
              <a:endParaRPr lang="en-US" sz="3000" dirty="0">
                <a:solidFill>
                  <a:srgbClr val="FFFFFF"/>
                </a:solidFill>
                <a:latin typeface="Candara"/>
                <a:cs typeface="Candara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542506" y="1343860"/>
            <a:ext cx="3439982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andara"/>
                <a:cs typeface="Candara"/>
              </a:rPr>
              <a:t>Requirement Motivation:</a:t>
            </a:r>
          </a:p>
          <a:p>
            <a:endParaRPr lang="en-US" dirty="0">
              <a:latin typeface="Candara"/>
              <a:cs typeface="Candara"/>
            </a:endParaRP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latin typeface="Candara"/>
                <a:cs typeface="Candara"/>
              </a:rPr>
              <a:t>The system shall perform a search for targets in unknown environments with limited prior information.</a:t>
            </a:r>
            <a:br>
              <a:rPr lang="en-US" dirty="0" smtClean="0">
                <a:latin typeface="Candara"/>
                <a:cs typeface="Candara"/>
              </a:rPr>
            </a:br>
            <a:endParaRPr lang="en-US" dirty="0" smtClean="0">
              <a:latin typeface="Candara"/>
              <a:cs typeface="Candara"/>
            </a:endParaRP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latin typeface="Candara"/>
                <a:cs typeface="Candara"/>
              </a:rPr>
              <a:t>The system shall be completely autonomous after mission initialization.</a:t>
            </a:r>
            <a:r>
              <a:rPr lang="en-US" dirty="0">
                <a:latin typeface="Candara"/>
                <a:cs typeface="Candara"/>
              </a:rPr>
              <a:t/>
            </a:r>
            <a:br>
              <a:rPr lang="en-US" dirty="0">
                <a:latin typeface="Candara"/>
                <a:cs typeface="Candara"/>
              </a:rPr>
            </a:br>
            <a:endParaRPr lang="en-US" dirty="0" smtClean="0">
              <a:latin typeface="Candara"/>
              <a:cs typeface="Candar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385551" y="1343860"/>
            <a:ext cx="4536515" cy="5447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andara"/>
                <a:cs typeface="Candara"/>
              </a:rPr>
              <a:t>Proposed Solution (1</a:t>
            </a:r>
            <a:r>
              <a:rPr lang="en-US" sz="2400" baseline="30000" dirty="0" smtClean="0">
                <a:latin typeface="Candara"/>
                <a:cs typeface="Candara"/>
              </a:rPr>
              <a:t>st</a:t>
            </a:r>
            <a:r>
              <a:rPr lang="en-US" sz="2400" dirty="0" smtClean="0">
                <a:latin typeface="Candara"/>
                <a:cs typeface="Candara"/>
              </a:rPr>
              <a:t> iteration) :</a:t>
            </a:r>
          </a:p>
          <a:p>
            <a:endParaRPr lang="en-US" dirty="0">
              <a:latin typeface="Candara"/>
              <a:cs typeface="Candara"/>
            </a:endParaRP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latin typeface="Candara"/>
                <a:cs typeface="Candara"/>
              </a:rPr>
              <a:t>Onboard single board computer (SCB) to perform planning and navigation calculations. </a:t>
            </a:r>
            <a:br>
              <a:rPr lang="en-US" dirty="0" smtClean="0">
                <a:latin typeface="Candara"/>
                <a:cs typeface="Candara"/>
              </a:rPr>
            </a:br>
            <a:endParaRPr lang="en-US" dirty="0" smtClean="0">
              <a:latin typeface="Candara"/>
              <a:cs typeface="Candara"/>
            </a:endParaRP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latin typeface="Candara"/>
                <a:cs typeface="Candara"/>
              </a:rPr>
              <a:t>Interface with </a:t>
            </a:r>
            <a:r>
              <a:rPr lang="en-US" dirty="0" err="1" smtClean="0">
                <a:latin typeface="Candara"/>
                <a:cs typeface="Candara"/>
              </a:rPr>
              <a:t>Pixhawk</a:t>
            </a:r>
            <a:r>
              <a:rPr lang="en-US" dirty="0" smtClean="0">
                <a:latin typeface="Candara"/>
                <a:cs typeface="Candara"/>
              </a:rPr>
              <a:t> autopilot and use onboard controllers for position/velocity control</a:t>
            </a:r>
            <a:br>
              <a:rPr lang="en-US" dirty="0" smtClean="0">
                <a:latin typeface="Candara"/>
                <a:cs typeface="Candara"/>
              </a:rPr>
            </a:br>
            <a:endParaRPr lang="en-US" dirty="0" smtClean="0">
              <a:latin typeface="Candara"/>
              <a:cs typeface="Candara"/>
            </a:endParaRP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latin typeface="Candara"/>
                <a:cs typeface="Candara"/>
              </a:rPr>
              <a:t>Trajectory planning and obstacle avoidance will be done on the onboard companion computer, position and velocity </a:t>
            </a:r>
            <a:r>
              <a:rPr lang="en-US" dirty="0" err="1" smtClean="0">
                <a:latin typeface="Candara"/>
                <a:cs typeface="Candara"/>
              </a:rPr>
              <a:t>setpoints</a:t>
            </a:r>
            <a:r>
              <a:rPr lang="en-US" dirty="0" smtClean="0">
                <a:latin typeface="Candara"/>
                <a:cs typeface="Candara"/>
              </a:rPr>
              <a:t> sent to autopilot</a:t>
            </a:r>
            <a:br>
              <a:rPr lang="en-US" dirty="0" smtClean="0">
                <a:latin typeface="Candara"/>
                <a:cs typeface="Candara"/>
              </a:rPr>
            </a:br>
            <a:endParaRPr lang="en-US" dirty="0" smtClean="0">
              <a:latin typeface="Candara"/>
              <a:cs typeface="Candara"/>
            </a:endParaRP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latin typeface="Candara"/>
                <a:cs typeface="Candara"/>
              </a:rPr>
              <a:t>If onboard controllers are sufficient, modifications will be made to onboard controls architecture</a:t>
            </a:r>
            <a:r>
              <a:rPr lang="en-US" dirty="0">
                <a:latin typeface="Candara"/>
                <a:cs typeface="Candara"/>
              </a:rPr>
              <a:t/>
            </a:r>
            <a:br>
              <a:rPr lang="en-US" dirty="0">
                <a:latin typeface="Candara"/>
                <a:cs typeface="Candara"/>
              </a:rPr>
            </a:br>
            <a:endParaRPr lang="en-US" dirty="0" smtClean="0">
              <a:latin typeface="Candara"/>
              <a:cs typeface="Candara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EDD45-3EDF-D44C-9060-240C8E0CE3A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8241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1"/>
            <a:ext cx="9144000" cy="844012"/>
            <a:chOff x="0" y="1"/>
            <a:chExt cx="9144000" cy="844012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0" y="844013"/>
              <a:ext cx="9144000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Picture 5" descr="Screen Shot 2015-10-11 at 11.16.20 AM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"/>
              <a:ext cx="1151748" cy="844012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1151748" y="2283"/>
              <a:ext cx="7992252" cy="83210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11013" y="2283"/>
              <a:ext cx="832987" cy="832987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1202040" y="188621"/>
              <a:ext cx="6983237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dirty="0" smtClean="0">
                  <a:solidFill>
                    <a:srgbClr val="FFFFFF"/>
                  </a:solidFill>
                  <a:latin typeface="Candara"/>
                  <a:cs typeface="Candara"/>
                </a:rPr>
                <a:t>Overview</a:t>
              </a:r>
              <a:endParaRPr lang="en-US" sz="3000" dirty="0">
                <a:solidFill>
                  <a:srgbClr val="FFFFFF"/>
                </a:solidFill>
                <a:latin typeface="Candara"/>
                <a:cs typeface="Candara"/>
              </a:endParaRPr>
            </a:p>
          </p:txBody>
        </p: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EDD45-3EDF-D44C-9060-240C8E0CE3AF}" type="slidenum">
              <a:rPr lang="en-US" smtClean="0"/>
              <a:t>2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42505" y="1343860"/>
            <a:ext cx="7437975" cy="6186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 smtClean="0">
                <a:latin typeface="Candara"/>
                <a:cs typeface="Candara"/>
              </a:rPr>
              <a:t>Organizational Chart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 smtClean="0">
                <a:latin typeface="Candara"/>
                <a:cs typeface="Candara"/>
              </a:rPr>
              <a:t>Concept of Operations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 smtClean="0">
                <a:latin typeface="Candara"/>
                <a:cs typeface="Candara"/>
              </a:rPr>
              <a:t>System Overview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 smtClean="0">
                <a:latin typeface="Candara"/>
                <a:cs typeface="Candara"/>
              </a:rPr>
              <a:t>Hardware Platform 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 smtClean="0">
                <a:latin typeface="Candara"/>
                <a:cs typeface="Candara"/>
              </a:rPr>
              <a:t>Flight Controls / Autopilot Interfacing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 smtClean="0">
                <a:latin typeface="Candara"/>
                <a:cs typeface="Candara"/>
              </a:rPr>
              <a:t>Perception and Mapping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 smtClean="0">
                <a:latin typeface="Candara"/>
                <a:cs typeface="Candara"/>
              </a:rPr>
              <a:t>Target Identification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 smtClean="0">
                <a:latin typeface="Candara"/>
                <a:cs typeface="Candara"/>
              </a:rPr>
              <a:t>Planning and Guidance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 smtClean="0">
                <a:latin typeface="Candara"/>
                <a:cs typeface="Candara"/>
              </a:rPr>
              <a:t>End of semester demo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 smtClean="0">
                <a:latin typeface="Candara"/>
                <a:cs typeface="Candara"/>
              </a:rPr>
              <a:t>Deliverables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 smtClean="0">
                <a:latin typeface="Candara"/>
                <a:cs typeface="Candara"/>
              </a:rPr>
              <a:t>Requirement Updates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 smtClean="0">
                <a:latin typeface="Candara"/>
                <a:cs typeface="Candara"/>
              </a:rPr>
              <a:t>Budget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 smtClean="0">
                <a:latin typeface="Candara"/>
                <a:cs typeface="Candara"/>
              </a:rPr>
              <a:t>Schedule</a:t>
            </a:r>
          </a:p>
          <a:p>
            <a:pPr marL="285750" indent="-285750">
              <a:buFont typeface="Arial"/>
              <a:buChar char="•"/>
            </a:pPr>
            <a:endParaRPr lang="en-US" sz="2400" dirty="0" smtClean="0">
              <a:latin typeface="Candara"/>
              <a:cs typeface="Candara"/>
            </a:endParaRPr>
          </a:p>
          <a:p>
            <a:pPr marL="285750" indent="-285750">
              <a:buFont typeface="Arial"/>
              <a:buChar char="•"/>
            </a:pPr>
            <a:endParaRPr lang="en-US" sz="2400" dirty="0" smtClean="0">
              <a:latin typeface="Candara"/>
              <a:cs typeface="Candara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latin typeface="Candara"/>
                <a:cs typeface="Candara"/>
              </a:rPr>
              <a:t/>
            </a:r>
            <a:br>
              <a:rPr lang="en-US" dirty="0">
                <a:latin typeface="Candara"/>
                <a:cs typeface="Candara"/>
              </a:rPr>
            </a:br>
            <a:endParaRPr lang="en-US" dirty="0" smtClean="0">
              <a:latin typeface="Candara"/>
              <a:cs typeface="Candara"/>
            </a:endParaRPr>
          </a:p>
        </p:txBody>
      </p:sp>
    </p:spTree>
    <p:extLst>
      <p:ext uri="{BB962C8B-B14F-4D97-AF65-F5344CB8AC3E}">
        <p14:creationId xmlns:p14="http://schemas.microsoft.com/office/powerpoint/2010/main" val="41048876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1"/>
            <a:ext cx="9144000" cy="844012"/>
            <a:chOff x="0" y="1"/>
            <a:chExt cx="9144000" cy="844012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0" y="844013"/>
              <a:ext cx="9144000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Picture 5" descr="Screen Shot 2015-10-11 at 11.16.20 AM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"/>
              <a:ext cx="1151748" cy="844012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1151748" y="2283"/>
              <a:ext cx="7992252" cy="83210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11013" y="2283"/>
              <a:ext cx="832987" cy="832987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1202040" y="188621"/>
              <a:ext cx="6983237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dirty="0" err="1" smtClean="0">
                  <a:solidFill>
                    <a:srgbClr val="FFFFFF"/>
                  </a:solidFill>
                  <a:latin typeface="Candara"/>
                  <a:cs typeface="Candara"/>
                </a:rPr>
                <a:t>Pixhawk</a:t>
              </a:r>
              <a:r>
                <a:rPr lang="en-US" sz="3000" dirty="0" smtClean="0">
                  <a:solidFill>
                    <a:srgbClr val="FFFFFF"/>
                  </a:solidFill>
                  <a:latin typeface="Candara"/>
                  <a:cs typeface="Candara"/>
                </a:rPr>
                <a:t> Functionality</a:t>
              </a:r>
              <a:endParaRPr lang="en-US" sz="3000" dirty="0">
                <a:solidFill>
                  <a:srgbClr val="FFFFFF"/>
                </a:solidFill>
                <a:latin typeface="Candara"/>
                <a:cs typeface="Candara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924647" y="1195911"/>
            <a:ext cx="7748123" cy="4576937"/>
            <a:chOff x="1005951" y="1442491"/>
            <a:chExt cx="7748123" cy="4576937"/>
          </a:xfrm>
        </p:grpSpPr>
        <p:grpSp>
          <p:nvGrpSpPr>
            <p:cNvPr id="11" name="Group 10"/>
            <p:cNvGrpSpPr/>
            <p:nvPr/>
          </p:nvGrpSpPr>
          <p:grpSpPr>
            <a:xfrm>
              <a:off x="1005951" y="1442491"/>
              <a:ext cx="7305062" cy="4576937"/>
              <a:chOff x="457200" y="1035835"/>
              <a:chExt cx="8229600" cy="5156200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57200" y="1035835"/>
                <a:ext cx="8229600" cy="5156200"/>
              </a:xfrm>
              <a:prstGeom prst="rect">
                <a:avLst/>
              </a:prstGeom>
            </p:spPr>
          </p:pic>
          <p:sp>
            <p:nvSpPr>
              <p:cNvPr id="10" name="Rectangle 9"/>
              <p:cNvSpPr/>
              <p:nvPr/>
            </p:nvSpPr>
            <p:spPr>
              <a:xfrm>
                <a:off x="2354969" y="1146596"/>
                <a:ext cx="4438685" cy="46850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60273" y="2650390"/>
              <a:ext cx="1482377" cy="3369038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630549" y="2647722"/>
              <a:ext cx="2123525" cy="3289622"/>
            </a:xfrm>
            <a:prstGeom prst="rect">
              <a:avLst/>
            </a:prstGeom>
          </p:spPr>
        </p:pic>
      </p:grpSp>
      <p:cxnSp>
        <p:nvCxnSpPr>
          <p:cNvPr id="12" name="Straight Connector 11"/>
          <p:cNvCxnSpPr/>
          <p:nvPr/>
        </p:nvCxnSpPr>
        <p:spPr>
          <a:xfrm>
            <a:off x="6667237" y="3766308"/>
            <a:ext cx="822581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6667237" y="3182765"/>
            <a:ext cx="822581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1760613" y="4337186"/>
            <a:ext cx="643009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EDD45-3EDF-D44C-9060-240C8E0CE3A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8684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1"/>
            <a:ext cx="9144000" cy="844012"/>
            <a:chOff x="0" y="1"/>
            <a:chExt cx="9144000" cy="844012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0" y="844013"/>
              <a:ext cx="9144000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Picture 5" descr="Screen Shot 2015-10-11 at 11.16.20 AM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"/>
              <a:ext cx="1151748" cy="844012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1151748" y="2283"/>
              <a:ext cx="7992252" cy="83210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11013" y="2283"/>
              <a:ext cx="832987" cy="832987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1202040" y="188621"/>
              <a:ext cx="6983237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dirty="0" smtClean="0">
                  <a:solidFill>
                    <a:srgbClr val="FFFFFF"/>
                  </a:solidFill>
                  <a:latin typeface="Candara"/>
                  <a:cs typeface="Candara"/>
                </a:rPr>
                <a:t>Onboard Computer – </a:t>
              </a:r>
              <a:r>
                <a:rPr lang="en-US" sz="3000" dirty="0" err="1" smtClean="0">
                  <a:solidFill>
                    <a:srgbClr val="FFFFFF"/>
                  </a:solidFill>
                  <a:latin typeface="Candara"/>
                  <a:cs typeface="Candara"/>
                </a:rPr>
                <a:t>Pixhawk</a:t>
              </a:r>
              <a:r>
                <a:rPr lang="en-US" sz="3000" dirty="0" smtClean="0">
                  <a:solidFill>
                    <a:srgbClr val="FFFFFF"/>
                  </a:solidFill>
                  <a:latin typeface="Candara"/>
                  <a:cs typeface="Candara"/>
                </a:rPr>
                <a:t> Interface</a:t>
              </a:r>
              <a:endParaRPr lang="en-US" sz="3000" dirty="0">
                <a:solidFill>
                  <a:srgbClr val="FFFFFF"/>
                </a:solidFill>
                <a:latin typeface="Candara"/>
                <a:cs typeface="Candara"/>
              </a:endParaRPr>
            </a:p>
          </p:txBody>
        </p:sp>
      </p:grpSp>
      <p:pic>
        <p:nvPicPr>
          <p:cNvPr id="68" name="Picture 6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092200"/>
            <a:ext cx="9144000" cy="4649304"/>
          </a:xfrm>
          <a:prstGeom prst="rect">
            <a:avLst/>
          </a:prstGeom>
        </p:spPr>
      </p:pic>
      <p:sp>
        <p:nvSpPr>
          <p:cNvPr id="69" name="Slide Number Placeholder 6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EDD45-3EDF-D44C-9060-240C8E0CE3A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7782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1"/>
            <a:ext cx="9144000" cy="844012"/>
            <a:chOff x="0" y="1"/>
            <a:chExt cx="9144000" cy="844012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0" y="844013"/>
              <a:ext cx="9144000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Picture 5" descr="Screen Shot 2015-10-11 at 11.16.20 AM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"/>
              <a:ext cx="1151748" cy="844012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1151748" y="2283"/>
              <a:ext cx="7992252" cy="83210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11013" y="2283"/>
              <a:ext cx="832987" cy="832987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1202040" y="188621"/>
              <a:ext cx="6983237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dirty="0" err="1" smtClean="0">
                  <a:solidFill>
                    <a:srgbClr val="FFFFFF"/>
                  </a:solidFill>
                  <a:latin typeface="Candara"/>
                  <a:cs typeface="Candara"/>
                </a:rPr>
                <a:t>Pixhawk</a:t>
              </a:r>
              <a:r>
                <a:rPr lang="en-US" sz="3000" dirty="0" smtClean="0">
                  <a:solidFill>
                    <a:srgbClr val="FFFFFF"/>
                  </a:solidFill>
                  <a:latin typeface="Candara"/>
                  <a:cs typeface="Candara"/>
                </a:rPr>
                <a:t> Control Architecture</a:t>
              </a:r>
              <a:endParaRPr lang="en-US" sz="3000" dirty="0">
                <a:solidFill>
                  <a:srgbClr val="FFFFFF"/>
                </a:solidFill>
                <a:latin typeface="Candara"/>
                <a:cs typeface="Candara"/>
              </a:endParaRPr>
            </a:p>
          </p:txBody>
        </p:sp>
      </p:grpSp>
      <p:pic>
        <p:nvPicPr>
          <p:cNvPr id="40" name="Picture 3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9785304" y="4896704"/>
            <a:ext cx="8929932" cy="456370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781796"/>
            <a:ext cx="9144000" cy="388112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EDD45-3EDF-D44C-9060-240C8E0CE3A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2531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1"/>
            <a:ext cx="9144000" cy="844012"/>
            <a:chOff x="0" y="1"/>
            <a:chExt cx="9144000" cy="844012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0" y="844013"/>
              <a:ext cx="9144000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Picture 5" descr="Screen Shot 2015-10-11 at 11.16.20 AM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"/>
              <a:ext cx="1151748" cy="844012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1151748" y="2283"/>
              <a:ext cx="7992252" cy="83210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11013" y="2283"/>
              <a:ext cx="832987" cy="832987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1202040" y="188621"/>
              <a:ext cx="6983237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dirty="0" smtClean="0">
                  <a:solidFill>
                    <a:srgbClr val="FFFFFF"/>
                  </a:solidFill>
                  <a:latin typeface="Candara"/>
                  <a:cs typeface="Candara"/>
                </a:rPr>
                <a:t>Localization and Mapping</a:t>
              </a:r>
              <a:endParaRPr lang="en-US" sz="3000" dirty="0">
                <a:solidFill>
                  <a:srgbClr val="FFFFFF"/>
                </a:solidFill>
                <a:latin typeface="Candara"/>
                <a:cs typeface="Candara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542506" y="1343860"/>
            <a:ext cx="3439982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andara"/>
                <a:cs typeface="Candara"/>
              </a:rPr>
              <a:t>Requirement Motivation:</a:t>
            </a:r>
          </a:p>
          <a:p>
            <a:endParaRPr lang="en-US" dirty="0">
              <a:latin typeface="Candara"/>
              <a:cs typeface="Candara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latin typeface="Candara"/>
                <a:cs typeface="Candara"/>
              </a:rPr>
              <a:t>The system shall perform a search for targets in unknown environments with limited prior information</a:t>
            </a:r>
            <a:r>
              <a:rPr lang="en-US" dirty="0" smtClean="0">
                <a:latin typeface="Candara"/>
                <a:cs typeface="Candara"/>
              </a:rPr>
              <a:t>.</a:t>
            </a:r>
            <a:br>
              <a:rPr lang="en-US" dirty="0" smtClean="0">
                <a:latin typeface="Candara"/>
                <a:cs typeface="Candara"/>
              </a:rPr>
            </a:br>
            <a:endParaRPr lang="en-US" dirty="0" smtClean="0">
              <a:latin typeface="Candara"/>
              <a:cs typeface="Candara"/>
            </a:endParaRP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latin typeface="Candara"/>
                <a:cs typeface="Candara"/>
              </a:rPr>
              <a:t>Vehicles shall maintain a map of obstacles.</a:t>
            </a:r>
            <a:br>
              <a:rPr lang="en-US" dirty="0" smtClean="0">
                <a:latin typeface="Candara"/>
                <a:cs typeface="Candara"/>
              </a:rPr>
            </a:br>
            <a:endParaRPr lang="en-US" dirty="0" smtClean="0">
              <a:latin typeface="Candara"/>
              <a:cs typeface="Candara"/>
            </a:endParaRP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latin typeface="Candara"/>
                <a:cs typeface="Candara"/>
              </a:rPr>
              <a:t>Vehicles shall communicate maps with other autonomous agents and with human responders (post mission). </a:t>
            </a:r>
            <a:r>
              <a:rPr lang="en-US" dirty="0">
                <a:latin typeface="Candara"/>
                <a:cs typeface="Candara"/>
              </a:rPr>
              <a:t/>
            </a:r>
            <a:br>
              <a:rPr lang="en-US" dirty="0">
                <a:latin typeface="Candara"/>
                <a:cs typeface="Candara"/>
              </a:rPr>
            </a:br>
            <a:endParaRPr lang="en-US" dirty="0" smtClean="0">
              <a:latin typeface="Candara"/>
              <a:cs typeface="Candar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385551" y="1343860"/>
            <a:ext cx="453651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andara"/>
                <a:cs typeface="Candara"/>
              </a:rPr>
              <a:t>Proposed Solution (1</a:t>
            </a:r>
            <a:r>
              <a:rPr lang="en-US" sz="2400" baseline="30000" dirty="0" smtClean="0">
                <a:latin typeface="Candara"/>
                <a:cs typeface="Candara"/>
              </a:rPr>
              <a:t>st</a:t>
            </a:r>
            <a:r>
              <a:rPr lang="en-US" sz="2400" dirty="0" smtClean="0">
                <a:latin typeface="Candara"/>
                <a:cs typeface="Candara"/>
              </a:rPr>
              <a:t> iteration) :</a:t>
            </a:r>
          </a:p>
          <a:p>
            <a:endParaRPr lang="en-US" dirty="0">
              <a:latin typeface="Candara"/>
              <a:cs typeface="Candara"/>
            </a:endParaRPr>
          </a:p>
          <a:p>
            <a:pPr marL="285750" indent="-285750">
              <a:buFont typeface="Arial"/>
              <a:buChar char="•"/>
            </a:pPr>
            <a:r>
              <a:rPr lang="en-US" i="1" dirty="0" smtClean="0">
                <a:latin typeface="Candara"/>
                <a:cs typeface="Candara"/>
              </a:rPr>
              <a:t>Guidance</a:t>
            </a:r>
            <a:r>
              <a:rPr lang="en-US" dirty="0" smtClean="0">
                <a:latin typeface="Candara"/>
                <a:cs typeface="Candara"/>
              </a:rPr>
              <a:t> sensor suite by DJI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>
                <a:latin typeface="Candara"/>
                <a:cs typeface="Candara"/>
              </a:rPr>
              <a:t>Visual </a:t>
            </a:r>
            <a:r>
              <a:rPr lang="en-US" dirty="0" err="1" smtClean="0">
                <a:latin typeface="Candara"/>
                <a:cs typeface="Candara"/>
              </a:rPr>
              <a:t>odometry</a:t>
            </a:r>
            <a:r>
              <a:rPr lang="en-US" dirty="0" smtClean="0">
                <a:latin typeface="Candara"/>
                <a:cs typeface="Candara"/>
              </a:rPr>
              <a:t> with IMU Fusion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>
                <a:latin typeface="Candara"/>
                <a:cs typeface="Candara"/>
              </a:rPr>
              <a:t>Obstacle detection</a:t>
            </a:r>
            <a:br>
              <a:rPr lang="en-US" dirty="0" smtClean="0">
                <a:latin typeface="Candara"/>
                <a:cs typeface="Candara"/>
              </a:rPr>
            </a:br>
            <a:endParaRPr lang="en-US" dirty="0" smtClean="0">
              <a:latin typeface="Candara"/>
              <a:cs typeface="Candara"/>
            </a:endParaRP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latin typeface="Candara"/>
                <a:cs typeface="Candara"/>
              </a:rPr>
              <a:t>RTAB Map ROS Package 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>
                <a:latin typeface="Candara"/>
                <a:cs typeface="Candara"/>
              </a:rPr>
              <a:t>M</a:t>
            </a:r>
            <a:r>
              <a:rPr lang="en-US" dirty="0" smtClean="0">
                <a:latin typeface="Candara"/>
                <a:cs typeface="Candara"/>
              </a:rPr>
              <a:t>apping and localization refinement.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>
                <a:latin typeface="Candara"/>
                <a:cs typeface="Candara"/>
              </a:rPr>
              <a:t>Produces </a:t>
            </a:r>
            <a:r>
              <a:rPr lang="en-US" dirty="0">
                <a:latin typeface="Candara"/>
                <a:cs typeface="Candara"/>
              </a:rPr>
              <a:t>a metrically accurate 3-D </a:t>
            </a:r>
            <a:r>
              <a:rPr lang="en-US" dirty="0" smtClean="0">
                <a:latin typeface="Candara"/>
                <a:cs typeface="Candara"/>
              </a:rPr>
              <a:t>map of </a:t>
            </a:r>
            <a:r>
              <a:rPr lang="en-US" dirty="0">
                <a:latin typeface="Candara"/>
                <a:cs typeface="Candara"/>
              </a:rPr>
              <a:t>the world while estimating observation location and motion in that map</a:t>
            </a:r>
            <a:r>
              <a:rPr lang="en-US" dirty="0" smtClean="0">
                <a:latin typeface="Candara"/>
                <a:cs typeface="Candara"/>
              </a:rPr>
              <a:t>.</a:t>
            </a:r>
            <a:r>
              <a:rPr lang="en-US" dirty="0">
                <a:latin typeface="Candara"/>
                <a:cs typeface="Candara"/>
              </a:rPr>
              <a:t/>
            </a:r>
            <a:br>
              <a:rPr lang="en-US" dirty="0">
                <a:latin typeface="Candara"/>
                <a:cs typeface="Candara"/>
              </a:rPr>
            </a:br>
            <a:endParaRPr lang="en-US" dirty="0" smtClean="0">
              <a:latin typeface="Candara"/>
              <a:cs typeface="Candara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EDD45-3EDF-D44C-9060-240C8E0CE3A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230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1"/>
            <a:ext cx="9144000" cy="844012"/>
            <a:chOff x="0" y="1"/>
            <a:chExt cx="9144000" cy="844012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0" y="844013"/>
              <a:ext cx="9144000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Picture 5" descr="Screen Shot 2015-10-11 at 11.16.20 AM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"/>
              <a:ext cx="1151748" cy="844012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1151748" y="2283"/>
              <a:ext cx="7992252" cy="83210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11013" y="2283"/>
              <a:ext cx="832987" cy="832987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1202040" y="188621"/>
              <a:ext cx="6983237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dirty="0" smtClean="0">
                  <a:solidFill>
                    <a:srgbClr val="FFFFFF"/>
                  </a:solidFill>
                  <a:latin typeface="Candara"/>
                  <a:cs typeface="Candara"/>
                </a:rPr>
                <a:t>Perception Sensor Suite</a:t>
              </a:r>
              <a:endParaRPr lang="en-US" sz="3000" dirty="0">
                <a:solidFill>
                  <a:srgbClr val="FFFFFF"/>
                </a:solidFill>
                <a:latin typeface="Candara"/>
                <a:cs typeface="Candara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616857" y="1487715"/>
            <a:ext cx="82489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>
                <a:latin typeface="Candara"/>
                <a:cs typeface="Candara"/>
              </a:rPr>
              <a:t>Inertial 6DOF inertial data is available with calibration parameters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latin typeface="Candara"/>
                <a:cs typeface="Candara"/>
              </a:rPr>
              <a:t>Depth Dense metric depth imagery is available with a pinhole </a:t>
            </a:r>
            <a:r>
              <a:rPr lang="en-US" dirty="0" smtClean="0">
                <a:latin typeface="Candara"/>
                <a:cs typeface="Candara"/>
              </a:rPr>
              <a:t>camera </a:t>
            </a:r>
            <a:r>
              <a:rPr lang="it-IT" dirty="0" smtClean="0">
                <a:latin typeface="Candara"/>
                <a:cs typeface="Candara"/>
              </a:rPr>
              <a:t>model</a:t>
            </a:r>
            <a:endParaRPr lang="it-IT" dirty="0">
              <a:latin typeface="Candara"/>
              <a:cs typeface="Candara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latin typeface="Candara"/>
                <a:cs typeface="Candara"/>
              </a:rPr>
              <a:t>Visual Imagery is available with a pinhole camera model</a:t>
            </a:r>
          </a:p>
        </p:txBody>
      </p:sp>
      <p:pic>
        <p:nvPicPr>
          <p:cNvPr id="3" name="Picture 2" descr="Screen Shot 2015-10-18 at 7.20.02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238" y="3314096"/>
            <a:ext cx="7350300" cy="2793396"/>
          </a:xfrm>
          <a:prstGeom prst="rect">
            <a:avLst/>
          </a:prstGeom>
        </p:spPr>
      </p:pic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EDD45-3EDF-D44C-9060-240C8E0CE3A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3702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1"/>
            <a:ext cx="9144000" cy="844012"/>
            <a:chOff x="0" y="1"/>
            <a:chExt cx="9144000" cy="844012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0" y="844013"/>
              <a:ext cx="9144000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Picture 5" descr="Screen Shot 2015-10-11 at 11.16.20 AM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"/>
              <a:ext cx="1151748" cy="844012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1151748" y="2283"/>
              <a:ext cx="7992252" cy="83210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11013" y="2283"/>
              <a:ext cx="832987" cy="832987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1202040" y="188621"/>
              <a:ext cx="6983237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dirty="0" smtClean="0">
                  <a:solidFill>
                    <a:srgbClr val="FFFFFF"/>
                  </a:solidFill>
                  <a:latin typeface="Candara"/>
                  <a:cs typeface="Candara"/>
                </a:rPr>
                <a:t>Perception Architecture</a:t>
              </a:r>
              <a:endParaRPr lang="en-US" sz="3000" dirty="0">
                <a:solidFill>
                  <a:srgbClr val="FFFFFF"/>
                </a:solidFill>
                <a:latin typeface="Candara"/>
                <a:cs typeface="Candara"/>
              </a:endParaRPr>
            </a:p>
          </p:txBody>
        </p:sp>
      </p:grpSp>
      <p:pic>
        <p:nvPicPr>
          <p:cNvPr id="2" name="Picture 1" descr="Guidance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1" y="1080468"/>
            <a:ext cx="7544416" cy="492253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EDD45-3EDF-D44C-9060-240C8E0CE3A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1612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1"/>
            <a:ext cx="9144000" cy="844012"/>
            <a:chOff x="0" y="1"/>
            <a:chExt cx="9144000" cy="844012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0" y="844013"/>
              <a:ext cx="9144000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Picture 5" descr="Screen Shot 2015-10-11 at 11.16.20 A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"/>
              <a:ext cx="1151748" cy="844012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1151748" y="2283"/>
              <a:ext cx="7992252" cy="83210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311013" y="2283"/>
              <a:ext cx="832987" cy="832987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1202040" y="188621"/>
              <a:ext cx="6983237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dirty="0" smtClean="0">
                  <a:solidFill>
                    <a:srgbClr val="FFFFFF"/>
                  </a:solidFill>
                  <a:latin typeface="Candara"/>
                  <a:cs typeface="Candara"/>
                </a:rPr>
                <a:t>Alternative SLAM Options</a:t>
              </a:r>
              <a:endParaRPr lang="en-US" sz="3000" dirty="0">
                <a:solidFill>
                  <a:srgbClr val="FFFFFF"/>
                </a:solidFill>
                <a:latin typeface="Candara"/>
                <a:cs typeface="Candara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1035694" y="1972638"/>
            <a:ext cx="731230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 smtClean="0">
                <a:latin typeface="Candara"/>
                <a:cs typeface="Candara"/>
              </a:rPr>
              <a:t>LSD-SLAM: </a:t>
            </a:r>
            <a:r>
              <a:rPr lang="en-US" sz="2400" dirty="0" smtClean="0">
                <a:latin typeface="Candara"/>
                <a:cs typeface="Candara"/>
              </a:rPr>
              <a:t>Large </a:t>
            </a:r>
            <a:r>
              <a:rPr lang="en-US" sz="2400" dirty="0">
                <a:latin typeface="Candara"/>
                <a:cs typeface="Candara"/>
              </a:rPr>
              <a:t>Scale Dense SLAM: Requires scale parameter </a:t>
            </a:r>
            <a:r>
              <a:rPr lang="en-US" sz="2400" dirty="0" smtClean="0">
                <a:latin typeface="Candara"/>
                <a:cs typeface="Candara"/>
              </a:rPr>
              <a:t>estimation external </a:t>
            </a:r>
            <a:r>
              <a:rPr lang="en-US" sz="2400" dirty="0">
                <a:latin typeface="Candara"/>
                <a:cs typeface="Candara"/>
              </a:rPr>
              <a:t>to the system to produce a metric map</a:t>
            </a:r>
          </a:p>
          <a:p>
            <a:endParaRPr lang="en-US" sz="2400" dirty="0">
              <a:latin typeface="Candara"/>
              <a:cs typeface="Candara"/>
            </a:endParaRPr>
          </a:p>
          <a:p>
            <a:r>
              <a:rPr lang="en-US" sz="2400" b="1" i="1" dirty="0">
                <a:latin typeface="Candara"/>
                <a:cs typeface="Candara"/>
              </a:rPr>
              <a:t>RGBD-SLAM: </a:t>
            </a:r>
            <a:r>
              <a:rPr lang="en-US" sz="2400" dirty="0">
                <a:latin typeface="Candara"/>
                <a:cs typeface="Candara"/>
              </a:rPr>
              <a:t>Does not provide for loop closure detection (worse </a:t>
            </a:r>
            <a:r>
              <a:rPr lang="en-US" sz="2400" dirty="0" smtClean="0">
                <a:latin typeface="Candara"/>
                <a:cs typeface="Candara"/>
              </a:rPr>
              <a:t>map quality </a:t>
            </a:r>
            <a:r>
              <a:rPr lang="en-US" sz="2400" dirty="0">
                <a:latin typeface="Candara"/>
                <a:cs typeface="Candara"/>
              </a:rPr>
              <a:t>in larger spaces)</a:t>
            </a:r>
            <a:endParaRPr lang="en-US" sz="2400" dirty="0">
              <a:latin typeface="Candara"/>
              <a:cs typeface="Candara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EDD45-3EDF-D44C-9060-240C8E0CE3A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076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1"/>
            <a:ext cx="9144000" cy="844012"/>
            <a:chOff x="0" y="1"/>
            <a:chExt cx="9144000" cy="844012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0" y="844013"/>
              <a:ext cx="9144000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Picture 5" descr="Screen Shot 2015-10-11 at 11.16.20 AM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"/>
              <a:ext cx="1151748" cy="844012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1151748" y="2283"/>
              <a:ext cx="7992252" cy="83210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11013" y="2283"/>
              <a:ext cx="832987" cy="832987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1202040" y="188621"/>
              <a:ext cx="6983237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dirty="0" smtClean="0">
                  <a:solidFill>
                    <a:srgbClr val="FFFFFF"/>
                  </a:solidFill>
                  <a:latin typeface="Candara"/>
                  <a:cs typeface="Candara"/>
                </a:rPr>
                <a:t>Autonomous</a:t>
              </a:r>
              <a:r>
                <a:rPr lang="en-US" sz="2400" dirty="0" smtClean="0">
                  <a:solidFill>
                    <a:srgbClr val="FFFFFF"/>
                  </a:solidFill>
                  <a:latin typeface="Candara"/>
                  <a:cs typeface="Candara"/>
                </a:rPr>
                <a:t> </a:t>
              </a:r>
              <a:r>
                <a:rPr lang="en-US" sz="3000" dirty="0" smtClean="0">
                  <a:solidFill>
                    <a:srgbClr val="FFFFFF"/>
                  </a:solidFill>
                  <a:latin typeface="Candara"/>
                  <a:cs typeface="Candara"/>
                </a:rPr>
                <a:t>Target Identification</a:t>
              </a:r>
              <a:endParaRPr lang="en-US" sz="3000" dirty="0">
                <a:solidFill>
                  <a:srgbClr val="FFFFFF"/>
                </a:solidFill>
                <a:latin typeface="Candara"/>
                <a:cs typeface="Candara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542506" y="1343860"/>
            <a:ext cx="343998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andara"/>
                <a:cs typeface="Candara"/>
              </a:rPr>
              <a:t>Requirement Motivation:</a:t>
            </a:r>
          </a:p>
          <a:p>
            <a:endParaRPr lang="en-US" dirty="0">
              <a:latin typeface="Candara"/>
              <a:cs typeface="Candara"/>
            </a:endParaRP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latin typeface="Candara"/>
                <a:cs typeface="Candara"/>
              </a:rPr>
              <a:t>The system shall identify targets within 5 meters of a vehicle</a:t>
            </a:r>
            <a:br>
              <a:rPr lang="en-US" dirty="0" smtClean="0">
                <a:latin typeface="Candara"/>
                <a:cs typeface="Candara"/>
              </a:rPr>
            </a:br>
            <a:endParaRPr lang="en-US" dirty="0" smtClean="0">
              <a:latin typeface="Candara"/>
              <a:cs typeface="Candara"/>
            </a:endParaRP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latin typeface="Candara"/>
                <a:cs typeface="Candara"/>
              </a:rPr>
              <a:t>The system shall track visually identified targets.</a:t>
            </a:r>
            <a:r>
              <a:rPr lang="en-US" dirty="0">
                <a:latin typeface="Candara"/>
                <a:cs typeface="Candara"/>
              </a:rPr>
              <a:t/>
            </a:r>
            <a:br>
              <a:rPr lang="en-US" dirty="0">
                <a:latin typeface="Candara"/>
                <a:cs typeface="Candara"/>
              </a:rPr>
            </a:br>
            <a:endParaRPr lang="en-US" dirty="0" smtClean="0">
              <a:latin typeface="Candara"/>
              <a:cs typeface="Candar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385551" y="1343860"/>
            <a:ext cx="453651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andara"/>
                <a:cs typeface="Candara"/>
              </a:rPr>
              <a:t>Proposed Solution (1</a:t>
            </a:r>
            <a:r>
              <a:rPr lang="en-US" sz="2400" baseline="30000" dirty="0" smtClean="0">
                <a:latin typeface="Candara"/>
                <a:cs typeface="Candara"/>
              </a:rPr>
              <a:t>st</a:t>
            </a:r>
            <a:r>
              <a:rPr lang="en-US" sz="2400" dirty="0" smtClean="0">
                <a:latin typeface="Candara"/>
                <a:cs typeface="Candara"/>
              </a:rPr>
              <a:t> iteration) :</a:t>
            </a:r>
          </a:p>
          <a:p>
            <a:endParaRPr lang="en-US" dirty="0">
              <a:latin typeface="Candara"/>
              <a:cs typeface="Candara"/>
            </a:endParaRPr>
          </a:p>
          <a:p>
            <a:pPr marL="285750" indent="-285750">
              <a:buFont typeface="Arial"/>
              <a:buChar char="•"/>
            </a:pPr>
            <a:r>
              <a:rPr lang="en-US" dirty="0" err="1" smtClean="0">
                <a:latin typeface="Candara"/>
                <a:cs typeface="Candara"/>
              </a:rPr>
              <a:t>FLiR</a:t>
            </a:r>
            <a:r>
              <a:rPr lang="en-US" dirty="0" smtClean="0">
                <a:latin typeface="Candara"/>
                <a:cs typeface="Candara"/>
              </a:rPr>
              <a:t> Long wave infrared camera for identification of humans</a:t>
            </a:r>
            <a:br>
              <a:rPr lang="en-US" dirty="0" smtClean="0">
                <a:latin typeface="Candara"/>
                <a:cs typeface="Candara"/>
              </a:rPr>
            </a:br>
            <a:endParaRPr lang="en-US" dirty="0" smtClean="0">
              <a:latin typeface="Candara"/>
              <a:cs typeface="Candara"/>
            </a:endParaRPr>
          </a:p>
          <a:p>
            <a:pPr marL="285750" indent="-285750">
              <a:buFont typeface="Arial"/>
              <a:buChar char="•"/>
            </a:pPr>
            <a:r>
              <a:rPr lang="en-US" dirty="0" err="1" smtClean="0">
                <a:latin typeface="Candara"/>
                <a:cs typeface="Candara"/>
              </a:rPr>
              <a:t>OpenCV</a:t>
            </a:r>
            <a:r>
              <a:rPr lang="en-US" dirty="0" smtClean="0">
                <a:latin typeface="Candara"/>
                <a:cs typeface="Candara"/>
              </a:rPr>
              <a:t> packages for Target ID</a:t>
            </a:r>
            <a:br>
              <a:rPr lang="en-US" dirty="0" smtClean="0">
                <a:latin typeface="Candara"/>
                <a:cs typeface="Candara"/>
              </a:rPr>
            </a:br>
            <a:endParaRPr lang="en-US" dirty="0" smtClean="0">
              <a:latin typeface="Candara"/>
              <a:cs typeface="Candara"/>
            </a:endParaRP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latin typeface="Candara"/>
                <a:cs typeface="Candara"/>
              </a:rPr>
              <a:t>Custom Multiple Hypothesis tracker for tracking multiple targets in frame</a:t>
            </a:r>
            <a:br>
              <a:rPr lang="en-US" dirty="0" smtClean="0">
                <a:latin typeface="Candara"/>
                <a:cs typeface="Candara"/>
              </a:rPr>
            </a:br>
            <a:endParaRPr lang="en-US" dirty="0" smtClean="0">
              <a:latin typeface="Candara"/>
              <a:cs typeface="Candara"/>
            </a:endParaRP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latin typeface="Candara"/>
                <a:cs typeface="Candara"/>
              </a:rPr>
              <a:t>Integration with sensor pose and motion estimates </a:t>
            </a:r>
            <a:r>
              <a:rPr lang="en-US" dirty="0">
                <a:latin typeface="Candara"/>
                <a:cs typeface="Candara"/>
              </a:rPr>
              <a:t/>
            </a:r>
            <a:br>
              <a:rPr lang="en-US" dirty="0">
                <a:latin typeface="Candara"/>
                <a:cs typeface="Candara"/>
              </a:rPr>
            </a:br>
            <a:endParaRPr lang="en-US" dirty="0" smtClean="0">
              <a:latin typeface="Candara"/>
              <a:cs typeface="Candara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EDD45-3EDF-D44C-9060-240C8E0CE3A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5174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1"/>
            <a:ext cx="9144000" cy="844012"/>
            <a:chOff x="0" y="1"/>
            <a:chExt cx="9144000" cy="844012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0" y="844013"/>
              <a:ext cx="9144000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Picture 5" descr="Screen Shot 2015-10-11 at 11.16.20 AM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"/>
              <a:ext cx="1151748" cy="844012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1151748" y="2283"/>
              <a:ext cx="7992252" cy="83210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11013" y="2283"/>
              <a:ext cx="832987" cy="832987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1202040" y="188621"/>
              <a:ext cx="6983237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dirty="0" smtClean="0">
                  <a:solidFill>
                    <a:srgbClr val="FFFFFF"/>
                  </a:solidFill>
                  <a:latin typeface="Candara"/>
                  <a:cs typeface="Candara"/>
                </a:rPr>
                <a:t>Tracking Method</a:t>
              </a:r>
              <a:endParaRPr lang="en-US" sz="3000" dirty="0">
                <a:solidFill>
                  <a:srgbClr val="FFFFFF"/>
                </a:solidFill>
                <a:latin typeface="Candara"/>
                <a:cs typeface="Candara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571500" y="1158438"/>
            <a:ext cx="793001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>
                <a:latin typeface="Candara"/>
                <a:cs typeface="Candara"/>
              </a:rPr>
              <a:t>Must process images at &gt;= 5 Hz </a:t>
            </a:r>
            <a:br>
              <a:rPr lang="en-US" dirty="0" smtClean="0">
                <a:latin typeface="Candara"/>
                <a:cs typeface="Candara"/>
              </a:rPr>
            </a:br>
            <a:endParaRPr lang="en-US" dirty="0" smtClean="0">
              <a:latin typeface="Candara"/>
              <a:cs typeface="Candara"/>
            </a:endParaRP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latin typeface="Candara"/>
                <a:cs typeface="Candara"/>
              </a:rPr>
              <a:t>Use C++ and </a:t>
            </a:r>
            <a:r>
              <a:rPr lang="en-US" dirty="0" err="1" smtClean="0">
                <a:latin typeface="Candara"/>
                <a:cs typeface="Candara"/>
              </a:rPr>
              <a:t>OpenCV</a:t>
            </a:r>
            <a:r>
              <a:rPr lang="en-US" dirty="0" smtClean="0">
                <a:latin typeface="Candara"/>
                <a:cs typeface="Candara"/>
              </a:rPr>
              <a:t> for low-overhead image processing</a:t>
            </a:r>
          </a:p>
          <a:p>
            <a:pPr marL="742950" lvl="1" indent="-285750">
              <a:buFont typeface="Arial"/>
              <a:buChar char="•"/>
            </a:pPr>
            <a:endParaRPr lang="en-US" dirty="0">
              <a:latin typeface="Candara"/>
              <a:cs typeface="Candara"/>
            </a:endParaRPr>
          </a:p>
          <a:p>
            <a:pPr marL="285750" indent="-285750">
              <a:buFont typeface="Arial"/>
              <a:buChar char="•"/>
            </a:pPr>
            <a:r>
              <a:rPr lang="en-US" dirty="0" err="1" smtClean="0">
                <a:latin typeface="Candara"/>
                <a:cs typeface="Candara"/>
              </a:rPr>
              <a:t>OpenCV</a:t>
            </a:r>
            <a:r>
              <a:rPr lang="en-US" dirty="0" smtClean="0">
                <a:latin typeface="Candara"/>
                <a:cs typeface="Candara"/>
              </a:rPr>
              <a:t> has significant documentation and many useful libraries</a:t>
            </a:r>
          </a:p>
          <a:p>
            <a:pPr marL="285750" indent="-285750">
              <a:buFont typeface="Arial"/>
              <a:buChar char="•"/>
            </a:pPr>
            <a:endParaRPr lang="en-US" dirty="0">
              <a:latin typeface="Candara"/>
              <a:cs typeface="Candara"/>
            </a:endParaRPr>
          </a:p>
          <a:p>
            <a:pPr marL="285750" indent="-285750">
              <a:buFont typeface="Arial"/>
              <a:buChar char="•"/>
            </a:pPr>
            <a:r>
              <a:rPr lang="en-US" dirty="0" err="1" smtClean="0">
                <a:latin typeface="Candara"/>
                <a:cs typeface="Candara"/>
              </a:rPr>
              <a:t>OpenCV</a:t>
            </a:r>
            <a:r>
              <a:rPr lang="en-US" dirty="0" smtClean="0">
                <a:latin typeface="Candara"/>
                <a:cs typeface="Candara"/>
              </a:rPr>
              <a:t> used in conjunction with Multiple Hypothesis Tracking (MHT) and </a:t>
            </a:r>
            <a:r>
              <a:rPr lang="en-US" dirty="0" err="1" smtClean="0">
                <a:latin typeface="Candara"/>
                <a:cs typeface="Candara"/>
              </a:rPr>
              <a:t>Kalman</a:t>
            </a:r>
            <a:r>
              <a:rPr lang="en-US" dirty="0" smtClean="0">
                <a:latin typeface="Candara"/>
                <a:cs typeface="Candara"/>
              </a:rPr>
              <a:t> Filtering will provide quick and accurate tracking solutions</a:t>
            </a:r>
          </a:p>
          <a:p>
            <a:pPr marL="285750" indent="-285750">
              <a:buFont typeface="Arial"/>
              <a:buChar char="•"/>
            </a:pPr>
            <a:endParaRPr lang="en-US" dirty="0">
              <a:latin typeface="Candara"/>
              <a:cs typeface="Candara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latin typeface="Candara"/>
                <a:cs typeface="Candara"/>
              </a:rPr>
              <a:t>Preliminary Sensor: Lepton 80x60 Pixel LWIR camera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>
                <a:latin typeface="Candara"/>
                <a:cs typeface="Candara"/>
              </a:rPr>
              <a:t>	Provides contrast between human and </a:t>
            </a:r>
            <a:r>
              <a:rPr lang="en-US" dirty="0" smtClean="0">
                <a:latin typeface="Candara"/>
                <a:cs typeface="Candara"/>
              </a:rPr>
              <a:t>background</a:t>
            </a:r>
            <a:endParaRPr lang="en-US" dirty="0">
              <a:latin typeface="Candara"/>
              <a:cs typeface="Candara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5297" y="4399071"/>
            <a:ext cx="3079228" cy="2364615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EDD45-3EDF-D44C-9060-240C8E0CE3A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1523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1"/>
            <a:ext cx="9144000" cy="844012"/>
            <a:chOff x="0" y="1"/>
            <a:chExt cx="9144000" cy="844012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0" y="844013"/>
              <a:ext cx="9144000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Picture 5" descr="Screen Shot 2015-10-11 at 11.16.20 AM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"/>
              <a:ext cx="1151748" cy="844012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1151748" y="2283"/>
              <a:ext cx="7992252" cy="83210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11013" y="2283"/>
              <a:ext cx="832987" cy="832987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1202040" y="188621"/>
              <a:ext cx="6983237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dirty="0" smtClean="0">
                  <a:solidFill>
                    <a:srgbClr val="FFFFFF"/>
                  </a:solidFill>
                  <a:latin typeface="Candara"/>
                  <a:cs typeface="Candara"/>
                </a:rPr>
                <a:t>Tracking Architecture</a:t>
              </a:r>
              <a:endParaRPr lang="en-US" sz="3000" dirty="0">
                <a:solidFill>
                  <a:srgbClr val="FFFFFF"/>
                </a:solidFill>
                <a:latin typeface="Candara"/>
                <a:cs typeface="Candara"/>
              </a:endParaRPr>
            </a:p>
          </p:txBody>
        </p:sp>
      </p:grpSp>
      <p:sp>
        <p:nvSpPr>
          <p:cNvPr id="3" name="Rounded Rectangle 2"/>
          <p:cNvSpPr/>
          <p:nvPr/>
        </p:nvSpPr>
        <p:spPr>
          <a:xfrm>
            <a:off x="424297" y="2428123"/>
            <a:ext cx="1787804" cy="1195912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Fused Sensor Velocity and Attitude </a:t>
            </a:r>
            <a:r>
              <a:rPr lang="en-US" dirty="0" smtClean="0">
                <a:solidFill>
                  <a:schemeClr val="tx1"/>
                </a:solidFill>
              </a:rPr>
              <a:t>Data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3062862" y="2900379"/>
            <a:ext cx="1787804" cy="1522248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Object Level Tracker</a:t>
            </a:r>
            <a:br>
              <a:rPr lang="en-US" dirty="0" smtClean="0">
                <a:solidFill>
                  <a:schemeClr val="tx1"/>
                </a:solidFill>
              </a:rPr>
            </a:br>
            <a:r>
              <a:rPr lang="en-US" dirty="0" smtClean="0">
                <a:solidFill>
                  <a:schemeClr val="tx1"/>
                </a:solidFill>
              </a:rPr>
              <a:t>(Localizer)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5250736" y="1609275"/>
            <a:ext cx="2008182" cy="900016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FLiR</a:t>
            </a:r>
            <a:r>
              <a:rPr lang="en-US" dirty="0" smtClean="0">
                <a:solidFill>
                  <a:schemeClr val="tx1"/>
                </a:solidFill>
              </a:rPr>
              <a:t> Camera Image </a:t>
            </a:r>
            <a:r>
              <a:rPr lang="en-US" dirty="0" smtClean="0">
                <a:solidFill>
                  <a:schemeClr val="tx1"/>
                </a:solidFill>
              </a:rPr>
              <a:t>Data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(80x60 pixel map)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3062862" y="1615097"/>
            <a:ext cx="1787804" cy="900016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Track </a:t>
            </a:r>
            <a:r>
              <a:rPr lang="en-US" dirty="0" smtClean="0">
                <a:solidFill>
                  <a:schemeClr val="tx1"/>
                </a:solidFill>
              </a:rPr>
              <a:t>Identifier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430461" y="4076783"/>
            <a:ext cx="1787804" cy="900016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Vehicle Map </a:t>
            </a:r>
            <a:r>
              <a:rPr lang="en-US" dirty="0" smtClean="0">
                <a:solidFill>
                  <a:schemeClr val="tx1"/>
                </a:solidFill>
              </a:rPr>
              <a:t>Position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(Local NED)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1984002" y="5123719"/>
            <a:ext cx="1787804" cy="900016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Time-synced Depth Image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4160191" y="5123719"/>
            <a:ext cx="1787804" cy="900016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Depth to </a:t>
            </a:r>
            <a:r>
              <a:rPr lang="en-US" dirty="0" err="1" smtClean="0">
                <a:solidFill>
                  <a:schemeClr val="tx1"/>
                </a:solidFill>
              </a:rPr>
              <a:t>FLiR</a:t>
            </a:r>
            <a:r>
              <a:rPr lang="en-US" dirty="0" smtClean="0">
                <a:solidFill>
                  <a:schemeClr val="tx1"/>
                </a:solidFill>
              </a:rPr>
              <a:t> Transformation</a:t>
            </a:r>
            <a:br>
              <a:rPr lang="en-US" dirty="0" smtClean="0">
                <a:solidFill>
                  <a:schemeClr val="tx1"/>
                </a:solidFill>
              </a:rPr>
            </a:br>
            <a:r>
              <a:rPr lang="en-US" dirty="0" smtClean="0">
                <a:solidFill>
                  <a:schemeClr val="tx1"/>
                </a:solidFill>
              </a:rPr>
              <a:t>(Calibration)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7153526" y="5573727"/>
            <a:ext cx="1545654" cy="900016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Perception</a:t>
            </a:r>
            <a:br>
              <a:rPr lang="en-US" dirty="0" smtClean="0">
                <a:solidFill>
                  <a:schemeClr val="tx1"/>
                </a:solidFill>
              </a:rPr>
            </a:br>
            <a:r>
              <a:rPr lang="en-US" dirty="0" smtClean="0">
                <a:solidFill>
                  <a:schemeClr val="tx1"/>
                </a:solidFill>
              </a:rPr>
              <a:t>Subsystem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7153526" y="4526792"/>
            <a:ext cx="1545654" cy="900016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Tracking</a:t>
            </a:r>
            <a:br>
              <a:rPr lang="en-US" dirty="0" smtClean="0">
                <a:solidFill>
                  <a:schemeClr val="tx1"/>
                </a:solidFill>
              </a:rPr>
            </a:br>
            <a:r>
              <a:rPr lang="en-US" dirty="0" err="1" smtClean="0">
                <a:solidFill>
                  <a:schemeClr val="tx1"/>
                </a:solidFill>
              </a:rPr>
              <a:t>Subystem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0" name="Straight Arrow Connector 19"/>
          <p:cNvCxnSpPr>
            <a:stCxn id="12" idx="1"/>
            <a:endCxn id="13" idx="3"/>
          </p:cNvCxnSpPr>
          <p:nvPr/>
        </p:nvCxnSpPr>
        <p:spPr>
          <a:xfrm flipH="1">
            <a:off x="4850666" y="2059283"/>
            <a:ext cx="400070" cy="5822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3" idx="2"/>
            <a:endCxn id="11" idx="0"/>
          </p:cNvCxnSpPr>
          <p:nvPr/>
        </p:nvCxnSpPr>
        <p:spPr>
          <a:xfrm>
            <a:off x="3956764" y="2515113"/>
            <a:ext cx="0" cy="385266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2597082" y="3878149"/>
            <a:ext cx="46578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2597082" y="3587048"/>
            <a:ext cx="46578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endCxn id="14" idx="3"/>
          </p:cNvCxnSpPr>
          <p:nvPr/>
        </p:nvCxnSpPr>
        <p:spPr>
          <a:xfrm flipH="1">
            <a:off x="2218265" y="4526791"/>
            <a:ext cx="378817" cy="0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V="1">
            <a:off x="2597082" y="3878149"/>
            <a:ext cx="0" cy="648643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V="1">
            <a:off x="2597082" y="3014778"/>
            <a:ext cx="0" cy="572270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H="1">
            <a:off x="2218265" y="3014777"/>
            <a:ext cx="378817" cy="0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V="1">
            <a:off x="3639573" y="4422628"/>
            <a:ext cx="0" cy="279229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 flipV="1">
            <a:off x="4263823" y="4422628"/>
            <a:ext cx="0" cy="279229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2872816" y="4701857"/>
            <a:ext cx="766757" cy="0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4263823" y="4701857"/>
            <a:ext cx="766757" cy="0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V="1">
            <a:off x="2872816" y="4701857"/>
            <a:ext cx="0" cy="413326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V="1">
            <a:off x="5039587" y="4701857"/>
            <a:ext cx="0" cy="425656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 flipV="1">
            <a:off x="4850666" y="3662301"/>
            <a:ext cx="62044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Rounded Rectangle 58"/>
          <p:cNvSpPr/>
          <p:nvPr/>
        </p:nvSpPr>
        <p:spPr>
          <a:xfrm>
            <a:off x="5471114" y="3212293"/>
            <a:ext cx="1787804" cy="900016"/>
          </a:xfrm>
          <a:prstGeom prst="round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Groundstation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EDD45-3EDF-D44C-9060-240C8E0CE3A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2037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1"/>
            <a:ext cx="9144000" cy="844012"/>
            <a:chOff x="0" y="1"/>
            <a:chExt cx="9144000" cy="844012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0" y="844013"/>
              <a:ext cx="9144000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Picture 5" descr="Screen Shot 2015-10-11 at 11.16.20 AM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"/>
              <a:ext cx="1151748" cy="844012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1151748" y="2283"/>
              <a:ext cx="7992252" cy="83210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11013" y="2283"/>
              <a:ext cx="832987" cy="832987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1202040" y="188621"/>
              <a:ext cx="6983237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dirty="0" smtClean="0">
                  <a:solidFill>
                    <a:srgbClr val="FFFFFF"/>
                  </a:solidFill>
                  <a:latin typeface="Candara"/>
                  <a:cs typeface="Candara"/>
                </a:rPr>
                <a:t>Organization Chart</a:t>
              </a:r>
              <a:endParaRPr lang="en-US" sz="3000" dirty="0">
                <a:solidFill>
                  <a:srgbClr val="FFFFFF"/>
                </a:solidFill>
                <a:latin typeface="Candara"/>
                <a:cs typeface="Candara"/>
              </a:endParaRPr>
            </a:p>
          </p:txBody>
        </p:sp>
      </p:grpSp>
      <p:pic>
        <p:nvPicPr>
          <p:cNvPr id="10" name="Picture 9" descr="Screen Shot 2015-10-11 at 12.55.51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5881" y="1071034"/>
            <a:ext cx="5969000" cy="51943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EDD45-3EDF-D44C-9060-240C8E0CE3A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4766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1"/>
            <a:ext cx="9144000" cy="844012"/>
            <a:chOff x="0" y="1"/>
            <a:chExt cx="9144000" cy="844012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0" y="844013"/>
              <a:ext cx="9144000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Picture 5" descr="Screen Shot 2015-10-11 at 11.16.20 AM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"/>
              <a:ext cx="1151748" cy="844012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1151748" y="2283"/>
              <a:ext cx="7992252" cy="83210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11013" y="2283"/>
              <a:ext cx="832987" cy="832987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1202040" y="188621"/>
              <a:ext cx="6983237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dirty="0" smtClean="0">
                  <a:solidFill>
                    <a:srgbClr val="FFFFFF"/>
                  </a:solidFill>
                  <a:latin typeface="Candara"/>
                  <a:cs typeface="Candara"/>
                </a:rPr>
                <a:t>Planning and Guidance</a:t>
              </a:r>
              <a:endParaRPr lang="en-US" sz="3000" dirty="0">
                <a:solidFill>
                  <a:srgbClr val="FFFFFF"/>
                </a:solidFill>
                <a:latin typeface="Candara"/>
                <a:cs typeface="Candara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542506" y="1106337"/>
            <a:ext cx="3439982" cy="5724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andara"/>
                <a:cs typeface="Candara"/>
              </a:rPr>
              <a:t>Requirement Motivation:</a:t>
            </a:r>
          </a:p>
          <a:p>
            <a:endParaRPr lang="en-US" dirty="0">
              <a:latin typeface="Candara"/>
              <a:cs typeface="Candara"/>
            </a:endParaRP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latin typeface="Candara"/>
                <a:cs typeface="Candara"/>
              </a:rPr>
              <a:t>The </a:t>
            </a:r>
            <a:r>
              <a:rPr lang="en-US" dirty="0" smtClean="0">
                <a:latin typeface="Candara"/>
                <a:cs typeface="Candara"/>
              </a:rPr>
              <a:t>vehicle shall avoid unrecoverable collisions with obstacles.</a:t>
            </a:r>
            <a:r>
              <a:rPr lang="en-US" dirty="0" smtClean="0">
                <a:latin typeface="Candara"/>
                <a:cs typeface="Candara"/>
              </a:rPr>
              <a:t/>
            </a:r>
            <a:br>
              <a:rPr lang="en-US" dirty="0" smtClean="0">
                <a:latin typeface="Candara"/>
                <a:cs typeface="Candara"/>
              </a:rPr>
            </a:br>
            <a:endParaRPr lang="en-US" dirty="0" smtClean="0">
              <a:latin typeface="Candara"/>
              <a:cs typeface="Candara"/>
            </a:endParaRP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latin typeface="Candara"/>
                <a:cs typeface="Candara"/>
              </a:rPr>
              <a:t>The system shall </a:t>
            </a:r>
            <a:r>
              <a:rPr lang="en-US" dirty="0" smtClean="0">
                <a:latin typeface="Candara"/>
                <a:cs typeface="Candara"/>
              </a:rPr>
              <a:t>plan vehicle trajectories through the environment</a:t>
            </a:r>
            <a:r>
              <a:rPr lang="en-US" dirty="0" smtClean="0">
                <a:latin typeface="Candara"/>
                <a:cs typeface="Candara"/>
              </a:rPr>
              <a:t>.</a:t>
            </a:r>
          </a:p>
          <a:p>
            <a:pPr marL="285750" indent="-285750">
              <a:buFont typeface="Arial"/>
              <a:buChar char="•"/>
            </a:pPr>
            <a:endParaRPr lang="en-US" dirty="0">
              <a:latin typeface="Candara"/>
              <a:cs typeface="Candara"/>
            </a:endParaRP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latin typeface="Candara"/>
                <a:cs typeface="Candara"/>
              </a:rPr>
              <a:t>The vehicle shall move through the environment along planned trajectories to within TBD RMS error of the planned trajectory.</a:t>
            </a:r>
          </a:p>
          <a:p>
            <a:pPr marL="285750" indent="-285750">
              <a:buFont typeface="Arial"/>
              <a:buChar char="•"/>
            </a:pPr>
            <a:endParaRPr lang="en-US" dirty="0">
              <a:latin typeface="Candara"/>
              <a:cs typeface="Candara"/>
            </a:endParaRP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latin typeface="Candara"/>
                <a:cs typeface="Candara"/>
              </a:rPr>
              <a:t>The aerial vehicle shall maintain a minimum distance of TBD from obstacles.</a:t>
            </a:r>
            <a:r>
              <a:rPr lang="en-US" dirty="0">
                <a:latin typeface="Candara"/>
                <a:cs typeface="Candara"/>
              </a:rPr>
              <a:t/>
            </a:r>
            <a:br>
              <a:rPr lang="en-US" dirty="0">
                <a:latin typeface="Candara"/>
                <a:cs typeface="Candara"/>
              </a:rPr>
            </a:br>
            <a:endParaRPr lang="en-US" dirty="0" smtClean="0">
              <a:latin typeface="Candara"/>
              <a:cs typeface="Candar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385551" y="1106337"/>
            <a:ext cx="4536515" cy="5447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andara"/>
                <a:cs typeface="Candara"/>
              </a:rPr>
              <a:t>Proposed Solution (1</a:t>
            </a:r>
            <a:r>
              <a:rPr lang="en-US" sz="2400" baseline="30000" dirty="0" smtClean="0">
                <a:latin typeface="Candara"/>
                <a:cs typeface="Candara"/>
              </a:rPr>
              <a:t>st</a:t>
            </a:r>
            <a:r>
              <a:rPr lang="en-US" sz="2400" dirty="0" smtClean="0">
                <a:latin typeface="Candara"/>
                <a:cs typeface="Candara"/>
              </a:rPr>
              <a:t> iteration) :</a:t>
            </a:r>
          </a:p>
          <a:p>
            <a:endParaRPr lang="en-US" dirty="0">
              <a:latin typeface="Candara"/>
              <a:cs typeface="Candara"/>
            </a:endParaRP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latin typeface="Candara"/>
                <a:cs typeface="Candara"/>
              </a:rPr>
              <a:t>Generate </a:t>
            </a:r>
            <a:r>
              <a:rPr lang="en-US" dirty="0" err="1" smtClean="0">
                <a:latin typeface="Candara"/>
                <a:cs typeface="Candara"/>
              </a:rPr>
              <a:t>precomputed</a:t>
            </a:r>
            <a:r>
              <a:rPr lang="en-US" dirty="0" smtClean="0">
                <a:latin typeface="Candara"/>
                <a:cs typeface="Candara"/>
              </a:rPr>
              <a:t> trajectories from prior map in 2D.</a:t>
            </a:r>
            <a:br>
              <a:rPr lang="en-US" dirty="0" smtClean="0">
                <a:latin typeface="Candara"/>
                <a:cs typeface="Candara"/>
              </a:rPr>
            </a:br>
            <a:endParaRPr lang="en-US" dirty="0" smtClean="0">
              <a:latin typeface="Candara"/>
              <a:cs typeface="Candara"/>
            </a:endParaRP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latin typeface="Candara"/>
                <a:cs typeface="Candara"/>
              </a:rPr>
              <a:t>Use obstacle distances from Guidance to trigger </a:t>
            </a:r>
            <a:r>
              <a:rPr lang="en-US" dirty="0" err="1" smtClean="0">
                <a:latin typeface="Candara"/>
                <a:cs typeface="Candara"/>
              </a:rPr>
              <a:t>replanning</a:t>
            </a:r>
            <a:r>
              <a:rPr lang="en-US" dirty="0" smtClean="0">
                <a:latin typeface="Candara"/>
                <a:cs typeface="Candara"/>
              </a:rPr>
              <a:t>.</a:t>
            </a:r>
          </a:p>
          <a:p>
            <a:pPr marL="285750" indent="-285750">
              <a:buFont typeface="Arial"/>
              <a:buChar char="•"/>
            </a:pPr>
            <a:endParaRPr lang="en-US" dirty="0">
              <a:latin typeface="Candara"/>
              <a:cs typeface="Candara"/>
            </a:endParaRP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latin typeface="Candara"/>
                <a:cs typeface="Candara"/>
              </a:rPr>
              <a:t>Use updated maps from SLAM in </a:t>
            </a:r>
            <a:r>
              <a:rPr lang="en-US" dirty="0" err="1" smtClean="0">
                <a:latin typeface="Candara"/>
                <a:cs typeface="Candara"/>
              </a:rPr>
              <a:t>replanning</a:t>
            </a:r>
            <a:r>
              <a:rPr lang="en-US" dirty="0" smtClean="0">
                <a:latin typeface="Candara"/>
                <a:cs typeface="Candara"/>
              </a:rPr>
              <a:t>.</a:t>
            </a:r>
          </a:p>
          <a:p>
            <a:pPr marL="285750" indent="-285750">
              <a:buFont typeface="Arial"/>
              <a:buChar char="•"/>
            </a:pPr>
            <a:endParaRPr lang="en-US" dirty="0">
              <a:latin typeface="Candara"/>
              <a:cs typeface="Candara"/>
            </a:endParaRP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latin typeface="Candara"/>
                <a:cs typeface="Candara"/>
              </a:rPr>
              <a:t>Support multiple guidance modes based on regimes of operation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>
                <a:latin typeface="Candara"/>
                <a:cs typeface="Candara"/>
              </a:rPr>
              <a:t>Target localization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>
                <a:latin typeface="Candara"/>
                <a:cs typeface="Candara"/>
              </a:rPr>
              <a:t>Door entry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>
                <a:latin typeface="Candara"/>
                <a:cs typeface="Candara"/>
              </a:rPr>
              <a:t>Featureless hallways</a:t>
            </a:r>
          </a:p>
          <a:p>
            <a:pPr marL="285750" indent="-285750">
              <a:buFont typeface="Arial"/>
              <a:buChar char="•"/>
            </a:pPr>
            <a:endParaRPr lang="en-US" dirty="0">
              <a:latin typeface="Candara"/>
              <a:cs typeface="Candara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latin typeface="Candara"/>
                <a:cs typeface="Candara"/>
              </a:rPr>
              <a:t/>
            </a:r>
            <a:br>
              <a:rPr lang="en-US" dirty="0">
                <a:latin typeface="Candara"/>
                <a:cs typeface="Candara"/>
              </a:rPr>
            </a:br>
            <a:endParaRPr lang="en-US" dirty="0" smtClean="0">
              <a:latin typeface="Candara"/>
              <a:cs typeface="Candara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EDD45-3EDF-D44C-9060-240C8E0CE3A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9776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"/>
          <p:cNvGrpSpPr/>
          <p:nvPr/>
        </p:nvGrpSpPr>
        <p:grpSpPr>
          <a:xfrm>
            <a:off x="0" y="1"/>
            <a:ext cx="9144000" cy="844012"/>
            <a:chOff x="0" y="1"/>
            <a:chExt cx="9144000" cy="844012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0" y="844013"/>
              <a:ext cx="9144000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Picture 5" descr="Screen Shot 2015-10-11 at 11.16.20 AM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"/>
              <a:ext cx="1151748" cy="844012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1151748" y="2283"/>
              <a:ext cx="7992252" cy="83210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11013" y="2283"/>
              <a:ext cx="832987" cy="832987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1202040" y="188621"/>
              <a:ext cx="698323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err="1" smtClean="0">
                  <a:solidFill>
                    <a:srgbClr val="FFFFFF"/>
                  </a:solidFill>
                  <a:latin typeface="Candara"/>
                  <a:cs typeface="Candara"/>
                </a:rPr>
                <a:t>FlyNet</a:t>
              </a:r>
              <a:r>
                <a:rPr lang="en-US" sz="2400" dirty="0" smtClean="0">
                  <a:solidFill>
                    <a:srgbClr val="FFFFFF"/>
                  </a:solidFill>
                  <a:latin typeface="Candara"/>
                  <a:cs typeface="Candara"/>
                </a:rPr>
                <a:t>: Planning</a:t>
              </a:r>
              <a:endParaRPr lang="en-US" sz="2400" dirty="0">
                <a:solidFill>
                  <a:srgbClr val="FFFFFF"/>
                </a:solidFill>
                <a:latin typeface="Candara"/>
                <a:cs typeface="Candara"/>
              </a:endParaRPr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9123" y="899742"/>
            <a:ext cx="5144877" cy="595825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21186" y="1255923"/>
            <a:ext cx="4395795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Candara"/>
                <a:cs typeface="Candara"/>
              </a:rPr>
              <a:t>Generate initial path to explore space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Candara"/>
                <a:cs typeface="Candara"/>
              </a:rPr>
              <a:t>Plan path for feasible dynamics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Candara"/>
                <a:cs typeface="Candara"/>
              </a:rPr>
              <a:t>Plan path to avoid obstacles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Candara"/>
                <a:cs typeface="Candara"/>
              </a:rPr>
              <a:t>Efficiently search space</a:t>
            </a:r>
          </a:p>
          <a:p>
            <a:pPr marL="285750" indent="-285750"/>
            <a:endParaRPr lang="en-US" dirty="0" smtClean="0">
              <a:latin typeface="Candara"/>
              <a:cs typeface="Candar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latin typeface="Candara"/>
              <a:cs typeface="Candara"/>
            </a:endParaRPr>
          </a:p>
        </p:txBody>
      </p:sp>
      <p:sp>
        <p:nvSpPr>
          <p:cNvPr id="14" name="Freeform 13"/>
          <p:cNvSpPr/>
          <p:nvPr/>
        </p:nvSpPr>
        <p:spPr>
          <a:xfrm>
            <a:off x="6203092" y="1231033"/>
            <a:ext cx="2693773" cy="5602253"/>
          </a:xfrm>
          <a:custGeom>
            <a:avLst/>
            <a:gdLst>
              <a:gd name="connsiteX0" fmla="*/ 1309816 w 2693773"/>
              <a:gd name="connsiteY0" fmla="*/ 5602253 h 5602253"/>
              <a:gd name="connsiteX1" fmla="*/ 1297459 w 2693773"/>
              <a:gd name="connsiteY1" fmla="*/ 5565183 h 5602253"/>
              <a:gd name="connsiteX2" fmla="*/ 1285103 w 2693773"/>
              <a:gd name="connsiteY2" fmla="*/ 5515756 h 5602253"/>
              <a:gd name="connsiteX3" fmla="*/ 1260389 w 2693773"/>
              <a:gd name="connsiteY3" fmla="*/ 5478686 h 5602253"/>
              <a:gd name="connsiteX4" fmla="*/ 1223319 w 2693773"/>
              <a:gd name="connsiteY4" fmla="*/ 5404545 h 5602253"/>
              <a:gd name="connsiteX5" fmla="*/ 1161535 w 2693773"/>
              <a:gd name="connsiteY5" fmla="*/ 5392189 h 5602253"/>
              <a:gd name="connsiteX6" fmla="*/ 1112108 w 2693773"/>
              <a:gd name="connsiteY6" fmla="*/ 5367475 h 5602253"/>
              <a:gd name="connsiteX7" fmla="*/ 1000897 w 2693773"/>
              <a:gd name="connsiteY7" fmla="*/ 5355118 h 5602253"/>
              <a:gd name="connsiteX8" fmla="*/ 951470 w 2693773"/>
              <a:gd name="connsiteY8" fmla="*/ 5342762 h 5602253"/>
              <a:gd name="connsiteX9" fmla="*/ 902043 w 2693773"/>
              <a:gd name="connsiteY9" fmla="*/ 5305691 h 5602253"/>
              <a:gd name="connsiteX10" fmla="*/ 852616 w 2693773"/>
              <a:gd name="connsiteY10" fmla="*/ 5293335 h 5602253"/>
              <a:gd name="connsiteX11" fmla="*/ 766119 w 2693773"/>
              <a:gd name="connsiteY11" fmla="*/ 5268621 h 5602253"/>
              <a:gd name="connsiteX12" fmla="*/ 729049 w 2693773"/>
              <a:gd name="connsiteY12" fmla="*/ 5243908 h 5602253"/>
              <a:gd name="connsiteX13" fmla="*/ 543697 w 2693773"/>
              <a:gd name="connsiteY13" fmla="*/ 5219194 h 5602253"/>
              <a:gd name="connsiteX14" fmla="*/ 506627 w 2693773"/>
              <a:gd name="connsiteY14" fmla="*/ 5206837 h 5602253"/>
              <a:gd name="connsiteX15" fmla="*/ 197708 w 2693773"/>
              <a:gd name="connsiteY15" fmla="*/ 5182124 h 5602253"/>
              <a:gd name="connsiteX16" fmla="*/ 160638 w 2693773"/>
              <a:gd name="connsiteY16" fmla="*/ 5145053 h 5602253"/>
              <a:gd name="connsiteX17" fmla="*/ 111211 w 2693773"/>
              <a:gd name="connsiteY17" fmla="*/ 5070913 h 5602253"/>
              <a:gd name="connsiteX18" fmla="*/ 98854 w 2693773"/>
              <a:gd name="connsiteY18" fmla="*/ 5033843 h 5602253"/>
              <a:gd name="connsiteX19" fmla="*/ 49427 w 2693773"/>
              <a:gd name="connsiteY19" fmla="*/ 4947345 h 5602253"/>
              <a:gd name="connsiteX20" fmla="*/ 37070 w 2693773"/>
              <a:gd name="connsiteY20" fmla="*/ 4910275 h 5602253"/>
              <a:gd name="connsiteX21" fmla="*/ 24713 w 2693773"/>
              <a:gd name="connsiteY21" fmla="*/ 4860848 h 5602253"/>
              <a:gd name="connsiteX22" fmla="*/ 0 w 2693773"/>
              <a:gd name="connsiteY22" fmla="*/ 4823778 h 5602253"/>
              <a:gd name="connsiteX23" fmla="*/ 12357 w 2693773"/>
              <a:gd name="connsiteY23" fmla="*/ 4613713 h 5602253"/>
              <a:gd name="connsiteX24" fmla="*/ 74140 w 2693773"/>
              <a:gd name="connsiteY24" fmla="*/ 4502502 h 5602253"/>
              <a:gd name="connsiteX25" fmla="*/ 172994 w 2693773"/>
              <a:gd name="connsiteY25" fmla="*/ 4416005 h 5602253"/>
              <a:gd name="connsiteX26" fmla="*/ 234778 w 2693773"/>
              <a:gd name="connsiteY26" fmla="*/ 4403648 h 5602253"/>
              <a:gd name="connsiteX27" fmla="*/ 271849 w 2693773"/>
              <a:gd name="connsiteY27" fmla="*/ 4391291 h 5602253"/>
              <a:gd name="connsiteX28" fmla="*/ 333632 w 2693773"/>
              <a:gd name="connsiteY28" fmla="*/ 4378935 h 5602253"/>
              <a:gd name="connsiteX29" fmla="*/ 444843 w 2693773"/>
              <a:gd name="connsiteY29" fmla="*/ 4354221 h 5602253"/>
              <a:gd name="connsiteX30" fmla="*/ 642551 w 2693773"/>
              <a:gd name="connsiteY30" fmla="*/ 4366578 h 5602253"/>
              <a:gd name="connsiteX31" fmla="*/ 729049 w 2693773"/>
              <a:gd name="connsiteY31" fmla="*/ 4391291 h 5602253"/>
              <a:gd name="connsiteX32" fmla="*/ 753762 w 2693773"/>
              <a:gd name="connsiteY32" fmla="*/ 4428362 h 5602253"/>
              <a:gd name="connsiteX33" fmla="*/ 778476 w 2693773"/>
              <a:gd name="connsiteY33" fmla="*/ 4502502 h 5602253"/>
              <a:gd name="connsiteX34" fmla="*/ 766119 w 2693773"/>
              <a:gd name="connsiteY34" fmla="*/ 4613713 h 5602253"/>
              <a:gd name="connsiteX35" fmla="*/ 753762 w 2693773"/>
              <a:gd name="connsiteY35" fmla="*/ 4650783 h 5602253"/>
              <a:gd name="connsiteX36" fmla="*/ 778476 w 2693773"/>
              <a:gd name="connsiteY36" fmla="*/ 4774351 h 5602253"/>
              <a:gd name="connsiteX37" fmla="*/ 803189 w 2693773"/>
              <a:gd name="connsiteY37" fmla="*/ 4848491 h 5602253"/>
              <a:gd name="connsiteX38" fmla="*/ 815546 w 2693773"/>
              <a:gd name="connsiteY38" fmla="*/ 4885562 h 5602253"/>
              <a:gd name="connsiteX39" fmla="*/ 840259 w 2693773"/>
              <a:gd name="connsiteY39" fmla="*/ 4996772 h 5602253"/>
              <a:gd name="connsiteX40" fmla="*/ 877330 w 2693773"/>
              <a:gd name="connsiteY40" fmla="*/ 5070913 h 5602253"/>
              <a:gd name="connsiteX41" fmla="*/ 914400 w 2693773"/>
              <a:gd name="connsiteY41" fmla="*/ 5095626 h 5602253"/>
              <a:gd name="connsiteX42" fmla="*/ 926757 w 2693773"/>
              <a:gd name="connsiteY42" fmla="*/ 5132697 h 5602253"/>
              <a:gd name="connsiteX43" fmla="*/ 963827 w 2693773"/>
              <a:gd name="connsiteY43" fmla="*/ 5157410 h 5602253"/>
              <a:gd name="connsiteX44" fmla="*/ 1000897 w 2693773"/>
              <a:gd name="connsiteY44" fmla="*/ 5194481 h 5602253"/>
              <a:gd name="connsiteX45" fmla="*/ 1037967 w 2693773"/>
              <a:gd name="connsiteY45" fmla="*/ 5169767 h 5602253"/>
              <a:gd name="connsiteX46" fmla="*/ 1285103 w 2693773"/>
              <a:gd name="connsiteY46" fmla="*/ 5145053 h 5602253"/>
              <a:gd name="connsiteX47" fmla="*/ 1359243 w 2693773"/>
              <a:gd name="connsiteY47" fmla="*/ 5095626 h 5602253"/>
              <a:gd name="connsiteX48" fmla="*/ 1396313 w 2693773"/>
              <a:gd name="connsiteY48" fmla="*/ 5021486 h 5602253"/>
              <a:gd name="connsiteX49" fmla="*/ 1421027 w 2693773"/>
              <a:gd name="connsiteY49" fmla="*/ 4749637 h 5602253"/>
              <a:gd name="connsiteX50" fmla="*/ 1433384 w 2693773"/>
              <a:gd name="connsiteY50" fmla="*/ 4712567 h 5602253"/>
              <a:gd name="connsiteX51" fmla="*/ 1458097 w 2693773"/>
              <a:gd name="connsiteY51" fmla="*/ 4601356 h 5602253"/>
              <a:gd name="connsiteX52" fmla="*/ 1482811 w 2693773"/>
              <a:gd name="connsiteY52" fmla="*/ 4440718 h 5602253"/>
              <a:gd name="connsiteX53" fmla="*/ 1519881 w 2693773"/>
              <a:gd name="connsiteY53" fmla="*/ 4366578 h 5602253"/>
              <a:gd name="connsiteX54" fmla="*/ 1532238 w 2693773"/>
              <a:gd name="connsiteY54" fmla="*/ 4329508 h 5602253"/>
              <a:gd name="connsiteX55" fmla="*/ 1556951 w 2693773"/>
              <a:gd name="connsiteY55" fmla="*/ 4292437 h 5602253"/>
              <a:gd name="connsiteX56" fmla="*/ 1594022 w 2693773"/>
              <a:gd name="connsiteY56" fmla="*/ 4218297 h 5602253"/>
              <a:gd name="connsiteX57" fmla="*/ 1631092 w 2693773"/>
              <a:gd name="connsiteY57" fmla="*/ 4144156 h 5602253"/>
              <a:gd name="connsiteX58" fmla="*/ 1668162 w 2693773"/>
              <a:gd name="connsiteY58" fmla="*/ 4131799 h 5602253"/>
              <a:gd name="connsiteX59" fmla="*/ 1791730 w 2693773"/>
              <a:gd name="connsiteY59" fmla="*/ 4094729 h 5602253"/>
              <a:gd name="connsiteX60" fmla="*/ 2248930 w 2693773"/>
              <a:gd name="connsiteY60" fmla="*/ 4094729 h 5602253"/>
              <a:gd name="connsiteX61" fmla="*/ 2286000 w 2693773"/>
              <a:gd name="connsiteY61" fmla="*/ 4107086 h 5602253"/>
              <a:gd name="connsiteX62" fmla="*/ 2347784 w 2693773"/>
              <a:gd name="connsiteY62" fmla="*/ 4119443 h 5602253"/>
              <a:gd name="connsiteX63" fmla="*/ 2384854 w 2693773"/>
              <a:gd name="connsiteY63" fmla="*/ 4144156 h 5602253"/>
              <a:gd name="connsiteX64" fmla="*/ 2496065 w 2693773"/>
              <a:gd name="connsiteY64" fmla="*/ 4193583 h 5602253"/>
              <a:gd name="connsiteX65" fmla="*/ 2533135 w 2693773"/>
              <a:gd name="connsiteY65" fmla="*/ 4267724 h 5602253"/>
              <a:gd name="connsiteX66" fmla="*/ 2557849 w 2693773"/>
              <a:gd name="connsiteY66" fmla="*/ 4304794 h 5602253"/>
              <a:gd name="connsiteX67" fmla="*/ 2582562 w 2693773"/>
              <a:gd name="connsiteY67" fmla="*/ 4378935 h 5602253"/>
              <a:gd name="connsiteX68" fmla="*/ 2594919 w 2693773"/>
              <a:gd name="connsiteY68" fmla="*/ 4416005 h 5602253"/>
              <a:gd name="connsiteX69" fmla="*/ 2594919 w 2693773"/>
              <a:gd name="connsiteY69" fmla="*/ 4650783 h 5602253"/>
              <a:gd name="connsiteX70" fmla="*/ 2570205 w 2693773"/>
              <a:gd name="connsiteY70" fmla="*/ 4749637 h 5602253"/>
              <a:gd name="connsiteX71" fmla="*/ 2545492 w 2693773"/>
              <a:gd name="connsiteY71" fmla="*/ 4786708 h 5602253"/>
              <a:gd name="connsiteX72" fmla="*/ 2508422 w 2693773"/>
              <a:gd name="connsiteY72" fmla="*/ 4910275 h 5602253"/>
              <a:gd name="connsiteX73" fmla="*/ 2483708 w 2693773"/>
              <a:gd name="connsiteY73" fmla="*/ 4947345 h 5602253"/>
              <a:gd name="connsiteX74" fmla="*/ 2421924 w 2693773"/>
              <a:gd name="connsiteY74" fmla="*/ 5058556 h 5602253"/>
              <a:gd name="connsiteX75" fmla="*/ 2347784 w 2693773"/>
              <a:gd name="connsiteY75" fmla="*/ 5083270 h 5602253"/>
              <a:gd name="connsiteX76" fmla="*/ 2310713 w 2693773"/>
              <a:gd name="connsiteY76" fmla="*/ 5095626 h 5602253"/>
              <a:gd name="connsiteX77" fmla="*/ 2187146 w 2693773"/>
              <a:gd name="connsiteY77" fmla="*/ 5083270 h 5602253"/>
              <a:gd name="connsiteX78" fmla="*/ 2150076 w 2693773"/>
              <a:gd name="connsiteY78" fmla="*/ 5070913 h 5602253"/>
              <a:gd name="connsiteX79" fmla="*/ 2137719 w 2693773"/>
              <a:gd name="connsiteY79" fmla="*/ 5033843 h 5602253"/>
              <a:gd name="connsiteX80" fmla="*/ 2100649 w 2693773"/>
              <a:gd name="connsiteY80" fmla="*/ 5009129 h 5602253"/>
              <a:gd name="connsiteX81" fmla="*/ 2063578 w 2693773"/>
              <a:gd name="connsiteY81" fmla="*/ 4910275 h 5602253"/>
              <a:gd name="connsiteX82" fmla="*/ 2038865 w 2693773"/>
              <a:gd name="connsiteY82" fmla="*/ 4836135 h 5602253"/>
              <a:gd name="connsiteX83" fmla="*/ 2026508 w 2693773"/>
              <a:gd name="connsiteY83" fmla="*/ 4799064 h 5602253"/>
              <a:gd name="connsiteX84" fmla="*/ 2014151 w 2693773"/>
              <a:gd name="connsiteY84" fmla="*/ 4761994 h 5602253"/>
              <a:gd name="connsiteX85" fmla="*/ 2001794 w 2693773"/>
              <a:gd name="connsiteY85" fmla="*/ 4712567 h 5602253"/>
              <a:gd name="connsiteX86" fmla="*/ 1964724 w 2693773"/>
              <a:gd name="connsiteY86" fmla="*/ 4428362 h 5602253"/>
              <a:gd name="connsiteX87" fmla="*/ 1940011 w 2693773"/>
              <a:gd name="connsiteY87" fmla="*/ 4391291 h 5602253"/>
              <a:gd name="connsiteX88" fmla="*/ 1902940 w 2693773"/>
              <a:gd name="connsiteY88" fmla="*/ 4378935 h 5602253"/>
              <a:gd name="connsiteX89" fmla="*/ 1865870 w 2693773"/>
              <a:gd name="connsiteY89" fmla="*/ 4354221 h 5602253"/>
              <a:gd name="connsiteX90" fmla="*/ 1841157 w 2693773"/>
              <a:gd name="connsiteY90" fmla="*/ 4317151 h 5602253"/>
              <a:gd name="connsiteX91" fmla="*/ 1804086 w 2693773"/>
              <a:gd name="connsiteY91" fmla="*/ 4304794 h 5602253"/>
              <a:gd name="connsiteX92" fmla="*/ 1779373 w 2693773"/>
              <a:gd name="connsiteY92" fmla="*/ 4267724 h 5602253"/>
              <a:gd name="connsiteX93" fmla="*/ 1655805 w 2693773"/>
              <a:gd name="connsiteY93" fmla="*/ 4218297 h 5602253"/>
              <a:gd name="connsiteX94" fmla="*/ 1581665 w 2693773"/>
              <a:gd name="connsiteY94" fmla="*/ 4193583 h 5602253"/>
              <a:gd name="connsiteX95" fmla="*/ 1519881 w 2693773"/>
              <a:gd name="connsiteY95" fmla="*/ 4144156 h 5602253"/>
              <a:gd name="connsiteX96" fmla="*/ 1482811 w 2693773"/>
              <a:gd name="connsiteY96" fmla="*/ 4107086 h 5602253"/>
              <a:gd name="connsiteX97" fmla="*/ 1408670 w 2693773"/>
              <a:gd name="connsiteY97" fmla="*/ 4057659 h 5602253"/>
              <a:gd name="connsiteX98" fmla="*/ 1346886 w 2693773"/>
              <a:gd name="connsiteY98" fmla="*/ 3946448 h 5602253"/>
              <a:gd name="connsiteX99" fmla="*/ 1322173 w 2693773"/>
              <a:gd name="connsiteY99" fmla="*/ 3909378 h 5602253"/>
              <a:gd name="connsiteX100" fmla="*/ 1309816 w 2693773"/>
              <a:gd name="connsiteY100" fmla="*/ 3588102 h 5602253"/>
              <a:gd name="connsiteX101" fmla="*/ 1371600 w 2693773"/>
              <a:gd name="connsiteY101" fmla="*/ 3476891 h 5602253"/>
              <a:gd name="connsiteX102" fmla="*/ 1408670 w 2693773"/>
              <a:gd name="connsiteY102" fmla="*/ 3402751 h 5602253"/>
              <a:gd name="connsiteX103" fmla="*/ 1421027 w 2693773"/>
              <a:gd name="connsiteY103" fmla="*/ 3353324 h 5602253"/>
              <a:gd name="connsiteX104" fmla="*/ 1445740 w 2693773"/>
              <a:gd name="connsiteY104" fmla="*/ 3279183 h 5602253"/>
              <a:gd name="connsiteX105" fmla="*/ 1433384 w 2693773"/>
              <a:gd name="connsiteY105" fmla="*/ 3069118 h 5602253"/>
              <a:gd name="connsiteX106" fmla="*/ 1371600 w 2693773"/>
              <a:gd name="connsiteY106" fmla="*/ 3007335 h 5602253"/>
              <a:gd name="connsiteX107" fmla="*/ 1297459 w 2693773"/>
              <a:gd name="connsiteY107" fmla="*/ 2982621 h 5602253"/>
              <a:gd name="connsiteX108" fmla="*/ 1260389 w 2693773"/>
              <a:gd name="connsiteY108" fmla="*/ 2970264 h 5602253"/>
              <a:gd name="connsiteX109" fmla="*/ 1037967 w 2693773"/>
              <a:gd name="connsiteY109" fmla="*/ 2945551 h 5602253"/>
              <a:gd name="connsiteX110" fmla="*/ 914400 w 2693773"/>
              <a:gd name="connsiteY110" fmla="*/ 2908481 h 5602253"/>
              <a:gd name="connsiteX111" fmla="*/ 877330 w 2693773"/>
              <a:gd name="connsiteY111" fmla="*/ 2896124 h 5602253"/>
              <a:gd name="connsiteX112" fmla="*/ 815546 w 2693773"/>
              <a:gd name="connsiteY112" fmla="*/ 2883767 h 5602253"/>
              <a:gd name="connsiteX113" fmla="*/ 691978 w 2693773"/>
              <a:gd name="connsiteY113" fmla="*/ 2834340 h 5602253"/>
              <a:gd name="connsiteX114" fmla="*/ 654908 w 2693773"/>
              <a:gd name="connsiteY114" fmla="*/ 2821983 h 5602253"/>
              <a:gd name="connsiteX115" fmla="*/ 617838 w 2693773"/>
              <a:gd name="connsiteY115" fmla="*/ 2784913 h 5602253"/>
              <a:gd name="connsiteX116" fmla="*/ 580767 w 2693773"/>
              <a:gd name="connsiteY116" fmla="*/ 2760199 h 5602253"/>
              <a:gd name="connsiteX117" fmla="*/ 518984 w 2693773"/>
              <a:gd name="connsiteY117" fmla="*/ 2710772 h 5602253"/>
              <a:gd name="connsiteX118" fmla="*/ 481913 w 2693773"/>
              <a:gd name="connsiteY118" fmla="*/ 2673702 h 5602253"/>
              <a:gd name="connsiteX119" fmla="*/ 444843 w 2693773"/>
              <a:gd name="connsiteY119" fmla="*/ 2648989 h 5602253"/>
              <a:gd name="connsiteX120" fmla="*/ 420130 w 2693773"/>
              <a:gd name="connsiteY120" fmla="*/ 2611918 h 5602253"/>
              <a:gd name="connsiteX121" fmla="*/ 383059 w 2693773"/>
              <a:gd name="connsiteY121" fmla="*/ 2562491 h 5602253"/>
              <a:gd name="connsiteX122" fmla="*/ 333632 w 2693773"/>
              <a:gd name="connsiteY122" fmla="*/ 2488351 h 5602253"/>
              <a:gd name="connsiteX123" fmla="*/ 296562 w 2693773"/>
              <a:gd name="connsiteY123" fmla="*/ 2414210 h 5602253"/>
              <a:gd name="connsiteX124" fmla="*/ 271849 w 2693773"/>
              <a:gd name="connsiteY124" fmla="*/ 2340070 h 5602253"/>
              <a:gd name="connsiteX125" fmla="*/ 247135 w 2693773"/>
              <a:gd name="connsiteY125" fmla="*/ 2302999 h 5602253"/>
              <a:gd name="connsiteX126" fmla="*/ 222422 w 2693773"/>
              <a:gd name="connsiteY126" fmla="*/ 2228859 h 5602253"/>
              <a:gd name="connsiteX127" fmla="*/ 160638 w 2693773"/>
              <a:gd name="connsiteY127" fmla="*/ 2043508 h 5602253"/>
              <a:gd name="connsiteX128" fmla="*/ 135924 w 2693773"/>
              <a:gd name="connsiteY128" fmla="*/ 1969367 h 5602253"/>
              <a:gd name="connsiteX129" fmla="*/ 123567 w 2693773"/>
              <a:gd name="connsiteY129" fmla="*/ 1932297 h 5602253"/>
              <a:gd name="connsiteX130" fmla="*/ 98854 w 2693773"/>
              <a:gd name="connsiteY130" fmla="*/ 1833443 h 5602253"/>
              <a:gd name="connsiteX131" fmla="*/ 86497 w 2693773"/>
              <a:gd name="connsiteY131" fmla="*/ 1784016 h 5602253"/>
              <a:gd name="connsiteX132" fmla="*/ 61784 w 2693773"/>
              <a:gd name="connsiteY132" fmla="*/ 1746945 h 5602253"/>
              <a:gd name="connsiteX133" fmla="*/ 74140 w 2693773"/>
              <a:gd name="connsiteY133" fmla="*/ 1054967 h 5602253"/>
              <a:gd name="connsiteX134" fmla="*/ 86497 w 2693773"/>
              <a:gd name="connsiteY134" fmla="*/ 956113 h 5602253"/>
              <a:gd name="connsiteX135" fmla="*/ 98854 w 2693773"/>
              <a:gd name="connsiteY135" fmla="*/ 919043 h 5602253"/>
              <a:gd name="connsiteX136" fmla="*/ 123567 w 2693773"/>
              <a:gd name="connsiteY136" fmla="*/ 733691 h 5602253"/>
              <a:gd name="connsiteX137" fmla="*/ 135924 w 2693773"/>
              <a:gd name="connsiteY137" fmla="*/ 684264 h 5602253"/>
              <a:gd name="connsiteX138" fmla="*/ 160638 w 2693773"/>
              <a:gd name="connsiteY138" fmla="*/ 511270 h 5602253"/>
              <a:gd name="connsiteX139" fmla="*/ 185351 w 2693773"/>
              <a:gd name="connsiteY139" fmla="*/ 437129 h 5602253"/>
              <a:gd name="connsiteX140" fmla="*/ 210065 w 2693773"/>
              <a:gd name="connsiteY140" fmla="*/ 400059 h 5602253"/>
              <a:gd name="connsiteX141" fmla="*/ 222422 w 2693773"/>
              <a:gd name="connsiteY141" fmla="*/ 362989 h 5602253"/>
              <a:gd name="connsiteX142" fmla="*/ 296562 w 2693773"/>
              <a:gd name="connsiteY142" fmla="*/ 301205 h 5602253"/>
              <a:gd name="connsiteX143" fmla="*/ 308919 w 2693773"/>
              <a:gd name="connsiteY143" fmla="*/ 264135 h 5602253"/>
              <a:gd name="connsiteX144" fmla="*/ 383059 w 2693773"/>
              <a:gd name="connsiteY144" fmla="*/ 214708 h 5602253"/>
              <a:gd name="connsiteX145" fmla="*/ 420130 w 2693773"/>
              <a:gd name="connsiteY145" fmla="*/ 189994 h 5602253"/>
              <a:gd name="connsiteX146" fmla="*/ 457200 w 2693773"/>
              <a:gd name="connsiteY146" fmla="*/ 152924 h 5602253"/>
              <a:gd name="connsiteX147" fmla="*/ 568411 w 2693773"/>
              <a:gd name="connsiteY147" fmla="*/ 91140 h 5602253"/>
              <a:gd name="connsiteX148" fmla="*/ 617838 w 2693773"/>
              <a:gd name="connsiteY148" fmla="*/ 78783 h 5602253"/>
              <a:gd name="connsiteX149" fmla="*/ 654908 w 2693773"/>
              <a:gd name="connsiteY149" fmla="*/ 54070 h 5602253"/>
              <a:gd name="connsiteX150" fmla="*/ 815546 w 2693773"/>
              <a:gd name="connsiteY150" fmla="*/ 41713 h 5602253"/>
              <a:gd name="connsiteX151" fmla="*/ 1000897 w 2693773"/>
              <a:gd name="connsiteY151" fmla="*/ 66426 h 5602253"/>
              <a:gd name="connsiteX152" fmla="*/ 1149178 w 2693773"/>
              <a:gd name="connsiteY152" fmla="*/ 78783 h 5602253"/>
              <a:gd name="connsiteX153" fmla="*/ 1482811 w 2693773"/>
              <a:gd name="connsiteY153" fmla="*/ 66426 h 5602253"/>
              <a:gd name="connsiteX154" fmla="*/ 1519881 w 2693773"/>
              <a:gd name="connsiteY154" fmla="*/ 54070 h 5602253"/>
              <a:gd name="connsiteX155" fmla="*/ 1594022 w 2693773"/>
              <a:gd name="connsiteY155" fmla="*/ 41713 h 5602253"/>
              <a:gd name="connsiteX156" fmla="*/ 1655805 w 2693773"/>
              <a:gd name="connsiteY156" fmla="*/ 29356 h 5602253"/>
              <a:gd name="connsiteX157" fmla="*/ 1828800 w 2693773"/>
              <a:gd name="connsiteY157" fmla="*/ 4643 h 5602253"/>
              <a:gd name="connsiteX158" fmla="*/ 1977081 w 2693773"/>
              <a:gd name="connsiteY158" fmla="*/ 16999 h 5602253"/>
              <a:gd name="connsiteX159" fmla="*/ 2063578 w 2693773"/>
              <a:gd name="connsiteY159" fmla="*/ 54070 h 5602253"/>
              <a:gd name="connsiteX160" fmla="*/ 2113005 w 2693773"/>
              <a:gd name="connsiteY160" fmla="*/ 66426 h 5602253"/>
              <a:gd name="connsiteX161" fmla="*/ 2323070 w 2693773"/>
              <a:gd name="connsiteY161" fmla="*/ 103497 h 5602253"/>
              <a:gd name="connsiteX162" fmla="*/ 2360140 w 2693773"/>
              <a:gd name="connsiteY162" fmla="*/ 115853 h 5602253"/>
              <a:gd name="connsiteX163" fmla="*/ 2421924 w 2693773"/>
              <a:gd name="connsiteY163" fmla="*/ 128210 h 5602253"/>
              <a:gd name="connsiteX164" fmla="*/ 2458994 w 2693773"/>
              <a:gd name="connsiteY164" fmla="*/ 152924 h 5602253"/>
              <a:gd name="connsiteX165" fmla="*/ 2508422 w 2693773"/>
              <a:gd name="connsiteY165" fmla="*/ 264135 h 5602253"/>
              <a:gd name="connsiteX166" fmla="*/ 2520778 w 2693773"/>
              <a:gd name="connsiteY166" fmla="*/ 301205 h 5602253"/>
              <a:gd name="connsiteX167" fmla="*/ 2533135 w 2693773"/>
              <a:gd name="connsiteY167" fmla="*/ 412416 h 5602253"/>
              <a:gd name="connsiteX168" fmla="*/ 2545492 w 2693773"/>
              <a:gd name="connsiteY168" fmla="*/ 449486 h 5602253"/>
              <a:gd name="connsiteX169" fmla="*/ 2533135 w 2693773"/>
              <a:gd name="connsiteY169" fmla="*/ 622481 h 5602253"/>
              <a:gd name="connsiteX170" fmla="*/ 2508422 w 2693773"/>
              <a:gd name="connsiteY170" fmla="*/ 659551 h 5602253"/>
              <a:gd name="connsiteX171" fmla="*/ 2446638 w 2693773"/>
              <a:gd name="connsiteY171" fmla="*/ 783118 h 5602253"/>
              <a:gd name="connsiteX172" fmla="*/ 2434281 w 2693773"/>
              <a:gd name="connsiteY172" fmla="*/ 820189 h 5602253"/>
              <a:gd name="connsiteX173" fmla="*/ 2323070 w 2693773"/>
              <a:gd name="connsiteY173" fmla="*/ 906686 h 5602253"/>
              <a:gd name="connsiteX174" fmla="*/ 2273643 w 2693773"/>
              <a:gd name="connsiteY174" fmla="*/ 919043 h 5602253"/>
              <a:gd name="connsiteX175" fmla="*/ 2199503 w 2693773"/>
              <a:gd name="connsiteY175" fmla="*/ 943756 h 5602253"/>
              <a:gd name="connsiteX176" fmla="*/ 1902940 w 2693773"/>
              <a:gd name="connsiteY176" fmla="*/ 931399 h 5602253"/>
              <a:gd name="connsiteX177" fmla="*/ 1853513 w 2693773"/>
              <a:gd name="connsiteY177" fmla="*/ 919043 h 5602253"/>
              <a:gd name="connsiteX178" fmla="*/ 1791730 w 2693773"/>
              <a:gd name="connsiteY178" fmla="*/ 906686 h 5602253"/>
              <a:gd name="connsiteX179" fmla="*/ 1717589 w 2693773"/>
              <a:gd name="connsiteY179" fmla="*/ 881972 h 5602253"/>
              <a:gd name="connsiteX180" fmla="*/ 1643449 w 2693773"/>
              <a:gd name="connsiteY180" fmla="*/ 832545 h 5602253"/>
              <a:gd name="connsiteX181" fmla="*/ 1556951 w 2693773"/>
              <a:gd name="connsiteY181" fmla="*/ 770762 h 5602253"/>
              <a:gd name="connsiteX182" fmla="*/ 1507524 w 2693773"/>
              <a:gd name="connsiteY182" fmla="*/ 721335 h 5602253"/>
              <a:gd name="connsiteX183" fmla="*/ 1482811 w 2693773"/>
              <a:gd name="connsiteY183" fmla="*/ 684264 h 5602253"/>
              <a:gd name="connsiteX184" fmla="*/ 1445740 w 2693773"/>
              <a:gd name="connsiteY184" fmla="*/ 659551 h 5602253"/>
              <a:gd name="connsiteX185" fmla="*/ 1383957 w 2693773"/>
              <a:gd name="connsiteY185" fmla="*/ 597767 h 5602253"/>
              <a:gd name="connsiteX186" fmla="*/ 1334530 w 2693773"/>
              <a:gd name="connsiteY186" fmla="*/ 523626 h 5602253"/>
              <a:gd name="connsiteX187" fmla="*/ 1309816 w 2693773"/>
              <a:gd name="connsiteY187" fmla="*/ 486556 h 5602253"/>
              <a:gd name="connsiteX188" fmla="*/ 1285103 w 2693773"/>
              <a:gd name="connsiteY188" fmla="*/ 449486 h 5602253"/>
              <a:gd name="connsiteX189" fmla="*/ 1248032 w 2693773"/>
              <a:gd name="connsiteY189" fmla="*/ 412416 h 5602253"/>
              <a:gd name="connsiteX190" fmla="*/ 1223319 w 2693773"/>
              <a:gd name="connsiteY190" fmla="*/ 375345 h 5602253"/>
              <a:gd name="connsiteX191" fmla="*/ 1112108 w 2693773"/>
              <a:gd name="connsiteY191" fmla="*/ 350632 h 5602253"/>
              <a:gd name="connsiteX192" fmla="*/ 1075038 w 2693773"/>
              <a:gd name="connsiteY192" fmla="*/ 338275 h 5602253"/>
              <a:gd name="connsiteX193" fmla="*/ 864973 w 2693773"/>
              <a:gd name="connsiteY193" fmla="*/ 325918 h 5602253"/>
              <a:gd name="connsiteX194" fmla="*/ 716692 w 2693773"/>
              <a:gd name="connsiteY194" fmla="*/ 350632 h 5602253"/>
              <a:gd name="connsiteX195" fmla="*/ 667265 w 2693773"/>
              <a:gd name="connsiteY195" fmla="*/ 412416 h 5602253"/>
              <a:gd name="connsiteX196" fmla="*/ 642551 w 2693773"/>
              <a:gd name="connsiteY196" fmla="*/ 511270 h 5602253"/>
              <a:gd name="connsiteX197" fmla="*/ 667265 w 2693773"/>
              <a:gd name="connsiteY197" fmla="*/ 746048 h 5602253"/>
              <a:gd name="connsiteX198" fmla="*/ 679622 w 2693773"/>
              <a:gd name="connsiteY198" fmla="*/ 881972 h 5602253"/>
              <a:gd name="connsiteX199" fmla="*/ 704335 w 2693773"/>
              <a:gd name="connsiteY199" fmla="*/ 956113 h 5602253"/>
              <a:gd name="connsiteX200" fmla="*/ 729049 w 2693773"/>
              <a:gd name="connsiteY200" fmla="*/ 1054967 h 5602253"/>
              <a:gd name="connsiteX201" fmla="*/ 741405 w 2693773"/>
              <a:gd name="connsiteY201" fmla="*/ 1116751 h 5602253"/>
              <a:gd name="connsiteX202" fmla="*/ 753762 w 2693773"/>
              <a:gd name="connsiteY202" fmla="*/ 1153821 h 5602253"/>
              <a:gd name="connsiteX203" fmla="*/ 766119 w 2693773"/>
              <a:gd name="connsiteY203" fmla="*/ 1215605 h 5602253"/>
              <a:gd name="connsiteX204" fmla="*/ 840259 w 2693773"/>
              <a:gd name="connsiteY204" fmla="*/ 1363886 h 5602253"/>
              <a:gd name="connsiteX205" fmla="*/ 926757 w 2693773"/>
              <a:gd name="connsiteY205" fmla="*/ 1400956 h 5602253"/>
              <a:gd name="connsiteX206" fmla="*/ 1000897 w 2693773"/>
              <a:gd name="connsiteY206" fmla="*/ 1438026 h 5602253"/>
              <a:gd name="connsiteX207" fmla="*/ 1075038 w 2693773"/>
              <a:gd name="connsiteY207" fmla="*/ 1487453 h 5602253"/>
              <a:gd name="connsiteX208" fmla="*/ 1186249 w 2693773"/>
              <a:gd name="connsiteY208" fmla="*/ 1524524 h 5602253"/>
              <a:gd name="connsiteX209" fmla="*/ 1223319 w 2693773"/>
              <a:gd name="connsiteY209" fmla="*/ 1536881 h 5602253"/>
              <a:gd name="connsiteX210" fmla="*/ 1322173 w 2693773"/>
              <a:gd name="connsiteY210" fmla="*/ 1573951 h 5602253"/>
              <a:gd name="connsiteX211" fmla="*/ 1421027 w 2693773"/>
              <a:gd name="connsiteY211" fmla="*/ 1598664 h 5602253"/>
              <a:gd name="connsiteX212" fmla="*/ 1631092 w 2693773"/>
              <a:gd name="connsiteY212" fmla="*/ 1611021 h 5602253"/>
              <a:gd name="connsiteX213" fmla="*/ 1964724 w 2693773"/>
              <a:gd name="connsiteY213" fmla="*/ 1635735 h 5602253"/>
              <a:gd name="connsiteX214" fmla="*/ 2026508 w 2693773"/>
              <a:gd name="connsiteY214" fmla="*/ 1648091 h 5602253"/>
              <a:gd name="connsiteX215" fmla="*/ 2113005 w 2693773"/>
              <a:gd name="connsiteY215" fmla="*/ 1660448 h 5602253"/>
              <a:gd name="connsiteX216" fmla="*/ 2236573 w 2693773"/>
              <a:gd name="connsiteY216" fmla="*/ 1685162 h 5602253"/>
              <a:gd name="connsiteX217" fmla="*/ 2310713 w 2693773"/>
              <a:gd name="connsiteY217" fmla="*/ 1709875 h 5602253"/>
              <a:gd name="connsiteX218" fmla="*/ 2360140 w 2693773"/>
              <a:gd name="connsiteY218" fmla="*/ 1759302 h 5602253"/>
              <a:gd name="connsiteX219" fmla="*/ 2446638 w 2693773"/>
              <a:gd name="connsiteY219" fmla="*/ 1845799 h 5602253"/>
              <a:gd name="connsiteX220" fmla="*/ 2458994 w 2693773"/>
              <a:gd name="connsiteY220" fmla="*/ 1882870 h 5602253"/>
              <a:gd name="connsiteX221" fmla="*/ 2508422 w 2693773"/>
              <a:gd name="connsiteY221" fmla="*/ 1957010 h 5602253"/>
              <a:gd name="connsiteX222" fmla="*/ 2533135 w 2693773"/>
              <a:gd name="connsiteY222" fmla="*/ 1994081 h 5602253"/>
              <a:gd name="connsiteX223" fmla="*/ 2557849 w 2693773"/>
              <a:gd name="connsiteY223" fmla="*/ 2031151 h 5602253"/>
              <a:gd name="connsiteX224" fmla="*/ 2582562 w 2693773"/>
              <a:gd name="connsiteY224" fmla="*/ 2068221 h 5602253"/>
              <a:gd name="connsiteX225" fmla="*/ 2607276 w 2693773"/>
              <a:gd name="connsiteY225" fmla="*/ 2167075 h 5602253"/>
              <a:gd name="connsiteX226" fmla="*/ 2631989 w 2693773"/>
              <a:gd name="connsiteY226" fmla="*/ 2241216 h 5602253"/>
              <a:gd name="connsiteX227" fmla="*/ 2656703 w 2693773"/>
              <a:gd name="connsiteY227" fmla="*/ 2340070 h 5602253"/>
              <a:gd name="connsiteX228" fmla="*/ 2681416 w 2693773"/>
              <a:gd name="connsiteY228" fmla="*/ 2414210 h 5602253"/>
              <a:gd name="connsiteX229" fmla="*/ 2693773 w 2693773"/>
              <a:gd name="connsiteY229" fmla="*/ 2488351 h 5602253"/>
              <a:gd name="connsiteX230" fmla="*/ 2681416 w 2693773"/>
              <a:gd name="connsiteY230" fmla="*/ 2896124 h 5602253"/>
              <a:gd name="connsiteX231" fmla="*/ 2669059 w 2693773"/>
              <a:gd name="connsiteY231" fmla="*/ 2933194 h 5602253"/>
              <a:gd name="connsiteX232" fmla="*/ 2656703 w 2693773"/>
              <a:gd name="connsiteY232" fmla="*/ 2982621 h 5602253"/>
              <a:gd name="connsiteX233" fmla="*/ 2619632 w 2693773"/>
              <a:gd name="connsiteY233" fmla="*/ 3093832 h 5602253"/>
              <a:gd name="connsiteX234" fmla="*/ 2594919 w 2693773"/>
              <a:gd name="connsiteY234" fmla="*/ 3192686 h 5602253"/>
              <a:gd name="connsiteX235" fmla="*/ 2570205 w 2693773"/>
              <a:gd name="connsiteY235" fmla="*/ 3266826 h 5602253"/>
              <a:gd name="connsiteX236" fmla="*/ 2557849 w 2693773"/>
              <a:gd name="connsiteY236" fmla="*/ 3303897 h 5602253"/>
              <a:gd name="connsiteX237" fmla="*/ 2520778 w 2693773"/>
              <a:gd name="connsiteY237" fmla="*/ 3378037 h 5602253"/>
              <a:gd name="connsiteX238" fmla="*/ 2434281 w 2693773"/>
              <a:gd name="connsiteY238" fmla="*/ 3415108 h 5602253"/>
              <a:gd name="connsiteX239" fmla="*/ 2397211 w 2693773"/>
              <a:gd name="connsiteY239" fmla="*/ 3452178 h 5602253"/>
              <a:gd name="connsiteX240" fmla="*/ 2347784 w 2693773"/>
              <a:gd name="connsiteY240" fmla="*/ 3464535 h 5602253"/>
              <a:gd name="connsiteX241" fmla="*/ 2273643 w 2693773"/>
              <a:gd name="connsiteY241" fmla="*/ 3489248 h 5602253"/>
              <a:gd name="connsiteX242" fmla="*/ 2162432 w 2693773"/>
              <a:gd name="connsiteY242" fmla="*/ 3526318 h 5602253"/>
              <a:gd name="connsiteX243" fmla="*/ 2125362 w 2693773"/>
              <a:gd name="connsiteY243" fmla="*/ 3538675 h 5602253"/>
              <a:gd name="connsiteX244" fmla="*/ 2088292 w 2693773"/>
              <a:gd name="connsiteY244" fmla="*/ 3563389 h 5602253"/>
              <a:gd name="connsiteX245" fmla="*/ 1964724 w 2693773"/>
              <a:gd name="connsiteY245" fmla="*/ 3588102 h 5602253"/>
              <a:gd name="connsiteX246" fmla="*/ 1878227 w 2693773"/>
              <a:gd name="connsiteY246" fmla="*/ 3612816 h 5602253"/>
              <a:gd name="connsiteX247" fmla="*/ 1779373 w 2693773"/>
              <a:gd name="connsiteY247" fmla="*/ 3625172 h 5602253"/>
              <a:gd name="connsiteX248" fmla="*/ 1519881 w 2693773"/>
              <a:gd name="connsiteY248" fmla="*/ 3711670 h 5602253"/>
              <a:gd name="connsiteX249" fmla="*/ 1482811 w 2693773"/>
              <a:gd name="connsiteY249" fmla="*/ 3724026 h 5602253"/>
              <a:gd name="connsiteX250" fmla="*/ 1396313 w 2693773"/>
              <a:gd name="connsiteY250" fmla="*/ 3748740 h 5602253"/>
              <a:gd name="connsiteX251" fmla="*/ 1359243 w 2693773"/>
              <a:gd name="connsiteY251" fmla="*/ 3773453 h 5602253"/>
              <a:gd name="connsiteX252" fmla="*/ 1334530 w 2693773"/>
              <a:gd name="connsiteY252" fmla="*/ 3810524 h 5602253"/>
              <a:gd name="connsiteX253" fmla="*/ 1260389 w 2693773"/>
              <a:gd name="connsiteY253" fmla="*/ 3884664 h 5602253"/>
              <a:gd name="connsiteX254" fmla="*/ 1223319 w 2693773"/>
              <a:gd name="connsiteY254" fmla="*/ 3958805 h 5602253"/>
              <a:gd name="connsiteX255" fmla="*/ 1198605 w 2693773"/>
              <a:gd name="connsiteY255" fmla="*/ 3995875 h 5602253"/>
              <a:gd name="connsiteX256" fmla="*/ 1186249 w 2693773"/>
              <a:gd name="connsiteY256" fmla="*/ 4045302 h 5602253"/>
              <a:gd name="connsiteX257" fmla="*/ 1173892 w 2693773"/>
              <a:gd name="connsiteY257" fmla="*/ 4082372 h 5602253"/>
              <a:gd name="connsiteX258" fmla="*/ 1161535 w 2693773"/>
              <a:gd name="connsiteY258" fmla="*/ 4144156 h 5602253"/>
              <a:gd name="connsiteX259" fmla="*/ 1149178 w 2693773"/>
              <a:gd name="connsiteY259" fmla="*/ 4181226 h 5602253"/>
              <a:gd name="connsiteX260" fmla="*/ 1136822 w 2693773"/>
              <a:gd name="connsiteY260" fmla="*/ 4243010 h 5602253"/>
              <a:gd name="connsiteX261" fmla="*/ 1112108 w 2693773"/>
              <a:gd name="connsiteY261" fmla="*/ 4317151 h 5602253"/>
              <a:gd name="connsiteX262" fmla="*/ 1136822 w 2693773"/>
              <a:gd name="connsiteY262" fmla="*/ 4613713 h 5602253"/>
              <a:gd name="connsiteX263" fmla="*/ 1173892 w 2693773"/>
              <a:gd name="connsiteY263" fmla="*/ 4749637 h 5602253"/>
              <a:gd name="connsiteX264" fmla="*/ 1198605 w 2693773"/>
              <a:gd name="connsiteY264" fmla="*/ 4786708 h 5602253"/>
              <a:gd name="connsiteX265" fmla="*/ 1210962 w 2693773"/>
              <a:gd name="connsiteY265" fmla="*/ 4823778 h 5602253"/>
              <a:gd name="connsiteX266" fmla="*/ 1297459 w 2693773"/>
              <a:gd name="connsiteY266" fmla="*/ 4947345 h 5602253"/>
              <a:gd name="connsiteX267" fmla="*/ 1346886 w 2693773"/>
              <a:gd name="connsiteY267" fmla="*/ 5021486 h 5602253"/>
              <a:gd name="connsiteX268" fmla="*/ 1359243 w 2693773"/>
              <a:gd name="connsiteY268" fmla="*/ 5058556 h 5602253"/>
              <a:gd name="connsiteX269" fmla="*/ 1408670 w 2693773"/>
              <a:gd name="connsiteY269" fmla="*/ 5132697 h 5602253"/>
              <a:gd name="connsiteX270" fmla="*/ 1433384 w 2693773"/>
              <a:gd name="connsiteY270" fmla="*/ 5206837 h 5602253"/>
              <a:gd name="connsiteX271" fmla="*/ 1482811 w 2693773"/>
              <a:gd name="connsiteY271" fmla="*/ 5367475 h 5602253"/>
              <a:gd name="connsiteX272" fmla="*/ 1507524 w 2693773"/>
              <a:gd name="connsiteY272" fmla="*/ 5429259 h 5602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</a:cxnLst>
            <a:rect l="l" t="t" r="r" b="b"/>
            <a:pathLst>
              <a:path w="2693773" h="5602253">
                <a:moveTo>
                  <a:pt x="1309816" y="5602253"/>
                </a:moveTo>
                <a:cubicBezTo>
                  <a:pt x="1305697" y="5589896"/>
                  <a:pt x="1301037" y="5577707"/>
                  <a:pt x="1297459" y="5565183"/>
                </a:cubicBezTo>
                <a:cubicBezTo>
                  <a:pt x="1292794" y="5548854"/>
                  <a:pt x="1291793" y="5531366"/>
                  <a:pt x="1285103" y="5515756"/>
                </a:cubicBezTo>
                <a:cubicBezTo>
                  <a:pt x="1279253" y="5502106"/>
                  <a:pt x="1267031" y="5491969"/>
                  <a:pt x="1260389" y="5478686"/>
                </a:cubicBezTo>
                <a:cubicBezTo>
                  <a:pt x="1249607" y="5457123"/>
                  <a:pt x="1248106" y="5418709"/>
                  <a:pt x="1223319" y="5404545"/>
                </a:cubicBezTo>
                <a:cubicBezTo>
                  <a:pt x="1205084" y="5394125"/>
                  <a:pt x="1182130" y="5396308"/>
                  <a:pt x="1161535" y="5392189"/>
                </a:cubicBezTo>
                <a:cubicBezTo>
                  <a:pt x="1145059" y="5383951"/>
                  <a:pt x="1130057" y="5371617"/>
                  <a:pt x="1112108" y="5367475"/>
                </a:cubicBezTo>
                <a:cubicBezTo>
                  <a:pt x="1075765" y="5359088"/>
                  <a:pt x="1037762" y="5360789"/>
                  <a:pt x="1000897" y="5355118"/>
                </a:cubicBezTo>
                <a:cubicBezTo>
                  <a:pt x="984112" y="5352536"/>
                  <a:pt x="967946" y="5346881"/>
                  <a:pt x="951470" y="5342762"/>
                </a:cubicBezTo>
                <a:cubicBezTo>
                  <a:pt x="934994" y="5330405"/>
                  <a:pt x="920463" y="5314901"/>
                  <a:pt x="902043" y="5305691"/>
                </a:cubicBezTo>
                <a:cubicBezTo>
                  <a:pt x="886853" y="5298096"/>
                  <a:pt x="868945" y="5298000"/>
                  <a:pt x="852616" y="5293335"/>
                </a:cubicBezTo>
                <a:cubicBezTo>
                  <a:pt x="728486" y="5257870"/>
                  <a:pt x="920689" y="5307264"/>
                  <a:pt x="766119" y="5268621"/>
                </a:cubicBezTo>
                <a:cubicBezTo>
                  <a:pt x="753762" y="5260383"/>
                  <a:pt x="743274" y="5248175"/>
                  <a:pt x="729049" y="5243908"/>
                </a:cubicBezTo>
                <a:cubicBezTo>
                  <a:pt x="716868" y="5240254"/>
                  <a:pt x="549236" y="5219886"/>
                  <a:pt x="543697" y="5219194"/>
                </a:cubicBezTo>
                <a:cubicBezTo>
                  <a:pt x="531340" y="5215075"/>
                  <a:pt x="519578" y="5208225"/>
                  <a:pt x="506627" y="5206837"/>
                </a:cubicBezTo>
                <a:cubicBezTo>
                  <a:pt x="403913" y="5195832"/>
                  <a:pt x="299401" y="5200284"/>
                  <a:pt x="197708" y="5182124"/>
                </a:cubicBezTo>
                <a:cubicBezTo>
                  <a:pt x="180505" y="5179052"/>
                  <a:pt x="171367" y="5158847"/>
                  <a:pt x="160638" y="5145053"/>
                </a:cubicBezTo>
                <a:cubicBezTo>
                  <a:pt x="142403" y="5121608"/>
                  <a:pt x="120604" y="5099091"/>
                  <a:pt x="111211" y="5070913"/>
                </a:cubicBezTo>
                <a:cubicBezTo>
                  <a:pt x="107092" y="5058556"/>
                  <a:pt x="104679" y="5045493"/>
                  <a:pt x="98854" y="5033843"/>
                </a:cubicBezTo>
                <a:cubicBezTo>
                  <a:pt x="36808" y="4909752"/>
                  <a:pt x="114412" y="5098978"/>
                  <a:pt x="49427" y="4947345"/>
                </a:cubicBezTo>
                <a:cubicBezTo>
                  <a:pt x="44296" y="4935373"/>
                  <a:pt x="40648" y="4922799"/>
                  <a:pt x="37070" y="4910275"/>
                </a:cubicBezTo>
                <a:cubicBezTo>
                  <a:pt x="32404" y="4893946"/>
                  <a:pt x="31403" y="4876458"/>
                  <a:pt x="24713" y="4860848"/>
                </a:cubicBezTo>
                <a:cubicBezTo>
                  <a:pt x="18863" y="4847198"/>
                  <a:pt x="8238" y="4836135"/>
                  <a:pt x="0" y="4823778"/>
                </a:cubicBezTo>
                <a:cubicBezTo>
                  <a:pt x="4119" y="4753756"/>
                  <a:pt x="5378" y="4683508"/>
                  <a:pt x="12357" y="4613713"/>
                </a:cubicBezTo>
                <a:cubicBezTo>
                  <a:pt x="16195" y="4575330"/>
                  <a:pt x="58330" y="4526217"/>
                  <a:pt x="74140" y="4502502"/>
                </a:cubicBezTo>
                <a:cubicBezTo>
                  <a:pt x="99804" y="4464007"/>
                  <a:pt x="117550" y="4427094"/>
                  <a:pt x="172994" y="4416005"/>
                </a:cubicBezTo>
                <a:cubicBezTo>
                  <a:pt x="193589" y="4411886"/>
                  <a:pt x="214403" y="4408742"/>
                  <a:pt x="234778" y="4403648"/>
                </a:cubicBezTo>
                <a:cubicBezTo>
                  <a:pt x="247415" y="4400489"/>
                  <a:pt x="259212" y="4394450"/>
                  <a:pt x="271849" y="4391291"/>
                </a:cubicBezTo>
                <a:cubicBezTo>
                  <a:pt x="292224" y="4386197"/>
                  <a:pt x="313257" y="4384029"/>
                  <a:pt x="333632" y="4378935"/>
                </a:cubicBezTo>
                <a:cubicBezTo>
                  <a:pt x="455322" y="4348513"/>
                  <a:pt x="240810" y="4388227"/>
                  <a:pt x="444843" y="4354221"/>
                </a:cubicBezTo>
                <a:cubicBezTo>
                  <a:pt x="510746" y="4358340"/>
                  <a:pt x="576847" y="4360008"/>
                  <a:pt x="642551" y="4366578"/>
                </a:cubicBezTo>
                <a:cubicBezTo>
                  <a:pt x="664711" y="4368794"/>
                  <a:pt x="706472" y="4383766"/>
                  <a:pt x="729049" y="4391291"/>
                </a:cubicBezTo>
                <a:cubicBezTo>
                  <a:pt x="737287" y="4403648"/>
                  <a:pt x="747730" y="4414791"/>
                  <a:pt x="753762" y="4428362"/>
                </a:cubicBezTo>
                <a:cubicBezTo>
                  <a:pt x="764342" y="4452167"/>
                  <a:pt x="778476" y="4502502"/>
                  <a:pt x="778476" y="4502502"/>
                </a:cubicBezTo>
                <a:cubicBezTo>
                  <a:pt x="774357" y="4539572"/>
                  <a:pt x="772251" y="4576922"/>
                  <a:pt x="766119" y="4613713"/>
                </a:cubicBezTo>
                <a:cubicBezTo>
                  <a:pt x="763978" y="4626561"/>
                  <a:pt x="752763" y="4637796"/>
                  <a:pt x="753762" y="4650783"/>
                </a:cubicBezTo>
                <a:cubicBezTo>
                  <a:pt x="756984" y="4692664"/>
                  <a:pt x="765193" y="4734501"/>
                  <a:pt x="778476" y="4774351"/>
                </a:cubicBezTo>
                <a:lnTo>
                  <a:pt x="803189" y="4848491"/>
                </a:lnTo>
                <a:cubicBezTo>
                  <a:pt x="807308" y="4860848"/>
                  <a:pt x="812991" y="4872790"/>
                  <a:pt x="815546" y="4885562"/>
                </a:cubicBezTo>
                <a:cubicBezTo>
                  <a:pt x="824037" y="4928017"/>
                  <a:pt x="828629" y="4956065"/>
                  <a:pt x="840259" y="4996772"/>
                </a:cubicBezTo>
                <a:cubicBezTo>
                  <a:pt x="848299" y="5024913"/>
                  <a:pt x="855667" y="5049251"/>
                  <a:pt x="877330" y="5070913"/>
                </a:cubicBezTo>
                <a:cubicBezTo>
                  <a:pt x="887831" y="5081414"/>
                  <a:pt x="902043" y="5087388"/>
                  <a:pt x="914400" y="5095626"/>
                </a:cubicBezTo>
                <a:cubicBezTo>
                  <a:pt x="918519" y="5107983"/>
                  <a:pt x="918620" y="5122526"/>
                  <a:pt x="926757" y="5132697"/>
                </a:cubicBezTo>
                <a:cubicBezTo>
                  <a:pt x="936034" y="5144294"/>
                  <a:pt x="952418" y="5147903"/>
                  <a:pt x="963827" y="5157410"/>
                </a:cubicBezTo>
                <a:cubicBezTo>
                  <a:pt x="977252" y="5168597"/>
                  <a:pt x="988540" y="5182124"/>
                  <a:pt x="1000897" y="5194481"/>
                </a:cubicBezTo>
                <a:cubicBezTo>
                  <a:pt x="1013254" y="5186243"/>
                  <a:pt x="1023742" y="5174034"/>
                  <a:pt x="1037967" y="5169767"/>
                </a:cubicBezTo>
                <a:cubicBezTo>
                  <a:pt x="1079246" y="5157383"/>
                  <a:pt x="1276834" y="5145689"/>
                  <a:pt x="1285103" y="5145053"/>
                </a:cubicBezTo>
                <a:cubicBezTo>
                  <a:pt x="1309816" y="5128577"/>
                  <a:pt x="1349850" y="5123804"/>
                  <a:pt x="1359243" y="5095626"/>
                </a:cubicBezTo>
                <a:cubicBezTo>
                  <a:pt x="1376296" y="5044467"/>
                  <a:pt x="1364375" y="5069394"/>
                  <a:pt x="1396313" y="5021486"/>
                </a:cubicBezTo>
                <a:cubicBezTo>
                  <a:pt x="1430189" y="4885983"/>
                  <a:pt x="1392383" y="5050395"/>
                  <a:pt x="1421027" y="4749637"/>
                </a:cubicBezTo>
                <a:cubicBezTo>
                  <a:pt x="1422262" y="4736671"/>
                  <a:pt x="1429806" y="4725091"/>
                  <a:pt x="1433384" y="4712567"/>
                </a:cubicBezTo>
                <a:cubicBezTo>
                  <a:pt x="1441091" y="4685592"/>
                  <a:pt x="1454458" y="4626828"/>
                  <a:pt x="1458097" y="4601356"/>
                </a:cubicBezTo>
                <a:cubicBezTo>
                  <a:pt x="1473749" y="4491795"/>
                  <a:pt x="1460761" y="4517893"/>
                  <a:pt x="1482811" y="4440718"/>
                </a:cubicBezTo>
                <a:cubicBezTo>
                  <a:pt x="1503517" y="4368246"/>
                  <a:pt x="1483776" y="4438787"/>
                  <a:pt x="1519881" y="4366578"/>
                </a:cubicBezTo>
                <a:cubicBezTo>
                  <a:pt x="1525706" y="4354928"/>
                  <a:pt x="1526413" y="4341158"/>
                  <a:pt x="1532238" y="4329508"/>
                </a:cubicBezTo>
                <a:cubicBezTo>
                  <a:pt x="1538880" y="4316225"/>
                  <a:pt x="1550309" y="4305720"/>
                  <a:pt x="1556951" y="4292437"/>
                </a:cubicBezTo>
                <a:cubicBezTo>
                  <a:pt x="1608103" y="4190132"/>
                  <a:pt x="1523204" y="4324521"/>
                  <a:pt x="1594022" y="4218297"/>
                </a:cubicBezTo>
                <a:cubicBezTo>
                  <a:pt x="1602162" y="4193874"/>
                  <a:pt x="1609314" y="4161579"/>
                  <a:pt x="1631092" y="4144156"/>
                </a:cubicBezTo>
                <a:cubicBezTo>
                  <a:pt x="1641263" y="4136019"/>
                  <a:pt x="1656512" y="4137624"/>
                  <a:pt x="1668162" y="4131799"/>
                </a:cubicBezTo>
                <a:cubicBezTo>
                  <a:pt x="1758073" y="4086844"/>
                  <a:pt x="1634426" y="4117201"/>
                  <a:pt x="1791730" y="4094729"/>
                </a:cubicBezTo>
                <a:cubicBezTo>
                  <a:pt x="1959152" y="4038920"/>
                  <a:pt x="1843334" y="4072804"/>
                  <a:pt x="2248930" y="4094729"/>
                </a:cubicBezTo>
                <a:cubicBezTo>
                  <a:pt x="2261936" y="4095432"/>
                  <a:pt x="2273364" y="4103927"/>
                  <a:pt x="2286000" y="4107086"/>
                </a:cubicBezTo>
                <a:cubicBezTo>
                  <a:pt x="2306375" y="4112180"/>
                  <a:pt x="2327189" y="4115324"/>
                  <a:pt x="2347784" y="4119443"/>
                </a:cubicBezTo>
                <a:cubicBezTo>
                  <a:pt x="2360141" y="4127681"/>
                  <a:pt x="2371283" y="4138124"/>
                  <a:pt x="2384854" y="4144156"/>
                </a:cubicBezTo>
                <a:cubicBezTo>
                  <a:pt x="2517201" y="4202977"/>
                  <a:pt x="2412167" y="4137653"/>
                  <a:pt x="2496065" y="4193583"/>
                </a:cubicBezTo>
                <a:cubicBezTo>
                  <a:pt x="2566894" y="4299828"/>
                  <a:pt x="2481971" y="4165398"/>
                  <a:pt x="2533135" y="4267724"/>
                </a:cubicBezTo>
                <a:cubicBezTo>
                  <a:pt x="2539777" y="4281007"/>
                  <a:pt x="2549611" y="4292437"/>
                  <a:pt x="2557849" y="4304794"/>
                </a:cubicBezTo>
                <a:lnTo>
                  <a:pt x="2582562" y="4378935"/>
                </a:lnTo>
                <a:lnTo>
                  <a:pt x="2594919" y="4416005"/>
                </a:lnTo>
                <a:cubicBezTo>
                  <a:pt x="2612331" y="4537888"/>
                  <a:pt x="2613031" y="4496832"/>
                  <a:pt x="2594919" y="4650783"/>
                </a:cubicBezTo>
                <a:cubicBezTo>
                  <a:pt x="2592750" y="4669223"/>
                  <a:pt x="2581302" y="4727444"/>
                  <a:pt x="2570205" y="4749637"/>
                </a:cubicBezTo>
                <a:cubicBezTo>
                  <a:pt x="2563563" y="4762920"/>
                  <a:pt x="2553730" y="4774351"/>
                  <a:pt x="2545492" y="4786708"/>
                </a:cubicBezTo>
                <a:cubicBezTo>
                  <a:pt x="2538585" y="4814336"/>
                  <a:pt x="2520454" y="4892227"/>
                  <a:pt x="2508422" y="4910275"/>
                </a:cubicBezTo>
                <a:lnTo>
                  <a:pt x="2483708" y="4947345"/>
                </a:lnTo>
                <a:cubicBezTo>
                  <a:pt x="2472828" y="4979986"/>
                  <a:pt x="2453791" y="5047933"/>
                  <a:pt x="2421924" y="5058556"/>
                </a:cubicBezTo>
                <a:lnTo>
                  <a:pt x="2347784" y="5083270"/>
                </a:lnTo>
                <a:lnTo>
                  <a:pt x="2310713" y="5095626"/>
                </a:lnTo>
                <a:cubicBezTo>
                  <a:pt x="2269524" y="5091507"/>
                  <a:pt x="2228059" y="5089564"/>
                  <a:pt x="2187146" y="5083270"/>
                </a:cubicBezTo>
                <a:cubicBezTo>
                  <a:pt x="2174272" y="5081289"/>
                  <a:pt x="2159286" y="5080123"/>
                  <a:pt x="2150076" y="5070913"/>
                </a:cubicBezTo>
                <a:cubicBezTo>
                  <a:pt x="2140866" y="5061703"/>
                  <a:pt x="2145856" y="5044014"/>
                  <a:pt x="2137719" y="5033843"/>
                </a:cubicBezTo>
                <a:cubicBezTo>
                  <a:pt x="2128442" y="5022246"/>
                  <a:pt x="2113006" y="5017367"/>
                  <a:pt x="2100649" y="5009129"/>
                </a:cubicBezTo>
                <a:cubicBezTo>
                  <a:pt x="2071353" y="4862652"/>
                  <a:pt x="2109860" y="5014410"/>
                  <a:pt x="2063578" y="4910275"/>
                </a:cubicBezTo>
                <a:cubicBezTo>
                  <a:pt x="2052998" y="4886470"/>
                  <a:pt x="2047103" y="4860848"/>
                  <a:pt x="2038865" y="4836135"/>
                </a:cubicBezTo>
                <a:lnTo>
                  <a:pt x="2026508" y="4799064"/>
                </a:lnTo>
                <a:cubicBezTo>
                  <a:pt x="2022389" y="4786707"/>
                  <a:pt x="2017310" y="4774630"/>
                  <a:pt x="2014151" y="4761994"/>
                </a:cubicBezTo>
                <a:lnTo>
                  <a:pt x="2001794" y="4712567"/>
                </a:lnTo>
                <a:cubicBezTo>
                  <a:pt x="2000126" y="4684213"/>
                  <a:pt x="2007082" y="4491902"/>
                  <a:pt x="1964724" y="4428362"/>
                </a:cubicBezTo>
                <a:cubicBezTo>
                  <a:pt x="1956486" y="4416005"/>
                  <a:pt x="1951608" y="4400568"/>
                  <a:pt x="1940011" y="4391291"/>
                </a:cubicBezTo>
                <a:cubicBezTo>
                  <a:pt x="1929840" y="4383154"/>
                  <a:pt x="1915297" y="4383054"/>
                  <a:pt x="1902940" y="4378935"/>
                </a:cubicBezTo>
                <a:cubicBezTo>
                  <a:pt x="1890583" y="4370697"/>
                  <a:pt x="1876371" y="4364722"/>
                  <a:pt x="1865870" y="4354221"/>
                </a:cubicBezTo>
                <a:cubicBezTo>
                  <a:pt x="1855369" y="4343720"/>
                  <a:pt x="1852754" y="4326428"/>
                  <a:pt x="1841157" y="4317151"/>
                </a:cubicBezTo>
                <a:cubicBezTo>
                  <a:pt x="1830986" y="4309014"/>
                  <a:pt x="1816443" y="4308913"/>
                  <a:pt x="1804086" y="4304794"/>
                </a:cubicBezTo>
                <a:cubicBezTo>
                  <a:pt x="1795848" y="4292437"/>
                  <a:pt x="1789874" y="4278225"/>
                  <a:pt x="1779373" y="4267724"/>
                </a:cubicBezTo>
                <a:cubicBezTo>
                  <a:pt x="1745937" y="4234288"/>
                  <a:pt x="1698299" y="4231045"/>
                  <a:pt x="1655805" y="4218297"/>
                </a:cubicBezTo>
                <a:cubicBezTo>
                  <a:pt x="1630853" y="4210812"/>
                  <a:pt x="1581665" y="4193583"/>
                  <a:pt x="1581665" y="4193583"/>
                </a:cubicBezTo>
                <a:cubicBezTo>
                  <a:pt x="1526393" y="4110677"/>
                  <a:pt x="1591504" y="4191905"/>
                  <a:pt x="1519881" y="4144156"/>
                </a:cubicBezTo>
                <a:cubicBezTo>
                  <a:pt x="1505341" y="4134463"/>
                  <a:pt x="1496605" y="4117815"/>
                  <a:pt x="1482811" y="4107086"/>
                </a:cubicBezTo>
                <a:cubicBezTo>
                  <a:pt x="1459366" y="4088851"/>
                  <a:pt x="1408670" y="4057659"/>
                  <a:pt x="1408670" y="4057659"/>
                </a:cubicBezTo>
                <a:cubicBezTo>
                  <a:pt x="1386920" y="3992411"/>
                  <a:pt x="1403538" y="4031427"/>
                  <a:pt x="1346886" y="3946448"/>
                </a:cubicBezTo>
                <a:lnTo>
                  <a:pt x="1322173" y="3909378"/>
                </a:lnTo>
                <a:cubicBezTo>
                  <a:pt x="1282819" y="3751963"/>
                  <a:pt x="1288209" y="3814973"/>
                  <a:pt x="1309816" y="3588102"/>
                </a:cubicBezTo>
                <a:cubicBezTo>
                  <a:pt x="1314784" y="3535934"/>
                  <a:pt x="1353216" y="3532042"/>
                  <a:pt x="1371600" y="3476891"/>
                </a:cubicBezTo>
                <a:cubicBezTo>
                  <a:pt x="1388653" y="3425732"/>
                  <a:pt x="1376732" y="3450659"/>
                  <a:pt x="1408670" y="3402751"/>
                </a:cubicBezTo>
                <a:cubicBezTo>
                  <a:pt x="1412789" y="3386275"/>
                  <a:pt x="1416147" y="3369591"/>
                  <a:pt x="1421027" y="3353324"/>
                </a:cubicBezTo>
                <a:cubicBezTo>
                  <a:pt x="1428512" y="3328372"/>
                  <a:pt x="1445740" y="3279183"/>
                  <a:pt x="1445740" y="3279183"/>
                </a:cubicBezTo>
                <a:cubicBezTo>
                  <a:pt x="1441621" y="3209161"/>
                  <a:pt x="1443789" y="3138485"/>
                  <a:pt x="1433384" y="3069118"/>
                </a:cubicBezTo>
                <a:cubicBezTo>
                  <a:pt x="1429559" y="3043620"/>
                  <a:pt x="1391900" y="3016357"/>
                  <a:pt x="1371600" y="3007335"/>
                </a:cubicBezTo>
                <a:cubicBezTo>
                  <a:pt x="1347795" y="2996755"/>
                  <a:pt x="1322173" y="2990859"/>
                  <a:pt x="1297459" y="2982621"/>
                </a:cubicBezTo>
                <a:cubicBezTo>
                  <a:pt x="1285102" y="2978502"/>
                  <a:pt x="1273283" y="2972106"/>
                  <a:pt x="1260389" y="2970264"/>
                </a:cubicBezTo>
                <a:cubicBezTo>
                  <a:pt x="1128854" y="2951474"/>
                  <a:pt x="1202897" y="2960545"/>
                  <a:pt x="1037967" y="2945551"/>
                </a:cubicBezTo>
                <a:cubicBezTo>
                  <a:pt x="963271" y="2926877"/>
                  <a:pt x="1004646" y="2938563"/>
                  <a:pt x="914400" y="2908481"/>
                </a:cubicBezTo>
                <a:cubicBezTo>
                  <a:pt x="902043" y="2904362"/>
                  <a:pt x="890102" y="2898678"/>
                  <a:pt x="877330" y="2896124"/>
                </a:cubicBezTo>
                <a:lnTo>
                  <a:pt x="815546" y="2883767"/>
                </a:lnTo>
                <a:cubicBezTo>
                  <a:pt x="742817" y="2847402"/>
                  <a:pt x="783597" y="2864880"/>
                  <a:pt x="691978" y="2834340"/>
                </a:cubicBezTo>
                <a:lnTo>
                  <a:pt x="654908" y="2821983"/>
                </a:lnTo>
                <a:cubicBezTo>
                  <a:pt x="642551" y="2809626"/>
                  <a:pt x="631263" y="2796100"/>
                  <a:pt x="617838" y="2784913"/>
                </a:cubicBezTo>
                <a:cubicBezTo>
                  <a:pt x="606429" y="2775405"/>
                  <a:pt x="591268" y="2770700"/>
                  <a:pt x="580767" y="2760199"/>
                </a:cubicBezTo>
                <a:cubicBezTo>
                  <a:pt x="524874" y="2704306"/>
                  <a:pt x="591153" y="2734829"/>
                  <a:pt x="518984" y="2710772"/>
                </a:cubicBezTo>
                <a:cubicBezTo>
                  <a:pt x="506627" y="2698415"/>
                  <a:pt x="495338" y="2684889"/>
                  <a:pt x="481913" y="2673702"/>
                </a:cubicBezTo>
                <a:cubicBezTo>
                  <a:pt x="470504" y="2664195"/>
                  <a:pt x="455344" y="2659490"/>
                  <a:pt x="444843" y="2648989"/>
                </a:cubicBezTo>
                <a:cubicBezTo>
                  <a:pt x="434342" y="2638488"/>
                  <a:pt x="428762" y="2624003"/>
                  <a:pt x="420130" y="2611918"/>
                </a:cubicBezTo>
                <a:cubicBezTo>
                  <a:pt x="408160" y="2595159"/>
                  <a:pt x="394869" y="2579363"/>
                  <a:pt x="383059" y="2562491"/>
                </a:cubicBezTo>
                <a:cubicBezTo>
                  <a:pt x="366026" y="2538158"/>
                  <a:pt x="333632" y="2488351"/>
                  <a:pt x="333632" y="2488351"/>
                </a:cubicBezTo>
                <a:cubicBezTo>
                  <a:pt x="288574" y="2353170"/>
                  <a:pt x="360433" y="2557921"/>
                  <a:pt x="296562" y="2414210"/>
                </a:cubicBezTo>
                <a:cubicBezTo>
                  <a:pt x="285982" y="2390405"/>
                  <a:pt x="286299" y="2361745"/>
                  <a:pt x="271849" y="2340070"/>
                </a:cubicBezTo>
                <a:cubicBezTo>
                  <a:pt x="263611" y="2327713"/>
                  <a:pt x="253167" y="2316570"/>
                  <a:pt x="247135" y="2302999"/>
                </a:cubicBezTo>
                <a:cubicBezTo>
                  <a:pt x="236555" y="2279194"/>
                  <a:pt x="230660" y="2253572"/>
                  <a:pt x="222422" y="2228859"/>
                </a:cubicBezTo>
                <a:lnTo>
                  <a:pt x="160638" y="2043508"/>
                </a:lnTo>
                <a:lnTo>
                  <a:pt x="135924" y="1969367"/>
                </a:lnTo>
                <a:cubicBezTo>
                  <a:pt x="131805" y="1957010"/>
                  <a:pt x="126726" y="1944933"/>
                  <a:pt x="123567" y="1932297"/>
                </a:cubicBezTo>
                <a:lnTo>
                  <a:pt x="98854" y="1833443"/>
                </a:lnTo>
                <a:cubicBezTo>
                  <a:pt x="94735" y="1816967"/>
                  <a:pt x="95917" y="1798147"/>
                  <a:pt x="86497" y="1784016"/>
                </a:cubicBezTo>
                <a:lnTo>
                  <a:pt x="61784" y="1746945"/>
                </a:lnTo>
                <a:cubicBezTo>
                  <a:pt x="65903" y="1516286"/>
                  <a:pt x="66934" y="1285551"/>
                  <a:pt x="74140" y="1054967"/>
                </a:cubicBezTo>
                <a:cubicBezTo>
                  <a:pt x="75177" y="1021775"/>
                  <a:pt x="80556" y="988785"/>
                  <a:pt x="86497" y="956113"/>
                </a:cubicBezTo>
                <a:cubicBezTo>
                  <a:pt x="88827" y="943298"/>
                  <a:pt x="94735" y="931400"/>
                  <a:pt x="98854" y="919043"/>
                </a:cubicBezTo>
                <a:cubicBezTo>
                  <a:pt x="107095" y="844876"/>
                  <a:pt x="109703" y="803012"/>
                  <a:pt x="123567" y="733691"/>
                </a:cubicBezTo>
                <a:cubicBezTo>
                  <a:pt x="126898" y="717038"/>
                  <a:pt x="131805" y="700740"/>
                  <a:pt x="135924" y="684264"/>
                </a:cubicBezTo>
                <a:cubicBezTo>
                  <a:pt x="144513" y="598381"/>
                  <a:pt x="140481" y="578462"/>
                  <a:pt x="160638" y="511270"/>
                </a:cubicBezTo>
                <a:cubicBezTo>
                  <a:pt x="168123" y="486318"/>
                  <a:pt x="170901" y="458804"/>
                  <a:pt x="185351" y="437129"/>
                </a:cubicBezTo>
                <a:cubicBezTo>
                  <a:pt x="193589" y="424772"/>
                  <a:pt x="203423" y="413342"/>
                  <a:pt x="210065" y="400059"/>
                </a:cubicBezTo>
                <a:cubicBezTo>
                  <a:pt x="215890" y="388409"/>
                  <a:pt x="215197" y="373827"/>
                  <a:pt x="222422" y="362989"/>
                </a:cubicBezTo>
                <a:cubicBezTo>
                  <a:pt x="241452" y="334444"/>
                  <a:pt x="269206" y="319442"/>
                  <a:pt x="296562" y="301205"/>
                </a:cubicBezTo>
                <a:cubicBezTo>
                  <a:pt x="300681" y="288848"/>
                  <a:pt x="299709" y="273345"/>
                  <a:pt x="308919" y="264135"/>
                </a:cubicBezTo>
                <a:cubicBezTo>
                  <a:pt x="329921" y="243133"/>
                  <a:pt x="358346" y="231184"/>
                  <a:pt x="383059" y="214708"/>
                </a:cubicBezTo>
                <a:cubicBezTo>
                  <a:pt x="395416" y="206470"/>
                  <a:pt x="409629" y="200495"/>
                  <a:pt x="420130" y="189994"/>
                </a:cubicBezTo>
                <a:cubicBezTo>
                  <a:pt x="432487" y="177637"/>
                  <a:pt x="443406" y="163653"/>
                  <a:pt x="457200" y="152924"/>
                </a:cubicBezTo>
                <a:cubicBezTo>
                  <a:pt x="508592" y="112952"/>
                  <a:pt x="517891" y="105574"/>
                  <a:pt x="568411" y="91140"/>
                </a:cubicBezTo>
                <a:cubicBezTo>
                  <a:pt x="584740" y="86474"/>
                  <a:pt x="601362" y="82902"/>
                  <a:pt x="617838" y="78783"/>
                </a:cubicBezTo>
                <a:cubicBezTo>
                  <a:pt x="630195" y="70545"/>
                  <a:pt x="640312" y="56807"/>
                  <a:pt x="654908" y="54070"/>
                </a:cubicBezTo>
                <a:cubicBezTo>
                  <a:pt x="707692" y="44173"/>
                  <a:pt x="761842" y="41713"/>
                  <a:pt x="815546" y="41713"/>
                </a:cubicBezTo>
                <a:cubicBezTo>
                  <a:pt x="898104" y="41713"/>
                  <a:pt x="925939" y="58097"/>
                  <a:pt x="1000897" y="66426"/>
                </a:cubicBezTo>
                <a:cubicBezTo>
                  <a:pt x="1050192" y="71903"/>
                  <a:pt x="1099751" y="74664"/>
                  <a:pt x="1149178" y="78783"/>
                </a:cubicBezTo>
                <a:cubicBezTo>
                  <a:pt x="1260389" y="74664"/>
                  <a:pt x="1371770" y="73829"/>
                  <a:pt x="1482811" y="66426"/>
                </a:cubicBezTo>
                <a:cubicBezTo>
                  <a:pt x="1495807" y="65560"/>
                  <a:pt x="1507166" y="56895"/>
                  <a:pt x="1519881" y="54070"/>
                </a:cubicBezTo>
                <a:cubicBezTo>
                  <a:pt x="1544339" y="48635"/>
                  <a:pt x="1569372" y="46195"/>
                  <a:pt x="1594022" y="41713"/>
                </a:cubicBezTo>
                <a:cubicBezTo>
                  <a:pt x="1614685" y="37956"/>
                  <a:pt x="1635014" y="32326"/>
                  <a:pt x="1655805" y="29356"/>
                </a:cubicBezTo>
                <a:cubicBezTo>
                  <a:pt x="1861294" y="0"/>
                  <a:pt x="1689108" y="32580"/>
                  <a:pt x="1828800" y="4643"/>
                </a:cubicBezTo>
                <a:cubicBezTo>
                  <a:pt x="1878227" y="8762"/>
                  <a:pt x="1927866" y="10847"/>
                  <a:pt x="1977081" y="16999"/>
                </a:cubicBezTo>
                <a:cubicBezTo>
                  <a:pt x="2060554" y="27433"/>
                  <a:pt x="1995204" y="24767"/>
                  <a:pt x="2063578" y="54070"/>
                </a:cubicBezTo>
                <a:cubicBezTo>
                  <a:pt x="2079188" y="60760"/>
                  <a:pt x="2096739" y="61546"/>
                  <a:pt x="2113005" y="66426"/>
                </a:cubicBezTo>
                <a:cubicBezTo>
                  <a:pt x="2249011" y="107227"/>
                  <a:pt x="2128536" y="85812"/>
                  <a:pt x="2323070" y="103497"/>
                </a:cubicBezTo>
                <a:cubicBezTo>
                  <a:pt x="2335427" y="107616"/>
                  <a:pt x="2347504" y="112694"/>
                  <a:pt x="2360140" y="115853"/>
                </a:cubicBezTo>
                <a:cubicBezTo>
                  <a:pt x="2380515" y="120947"/>
                  <a:pt x="2402259" y="120835"/>
                  <a:pt x="2421924" y="128210"/>
                </a:cubicBezTo>
                <a:cubicBezTo>
                  <a:pt x="2435829" y="133425"/>
                  <a:pt x="2446637" y="144686"/>
                  <a:pt x="2458994" y="152924"/>
                </a:cubicBezTo>
                <a:cubicBezTo>
                  <a:pt x="2498158" y="211668"/>
                  <a:pt x="2479013" y="175907"/>
                  <a:pt x="2508422" y="264135"/>
                </a:cubicBezTo>
                <a:lnTo>
                  <a:pt x="2520778" y="301205"/>
                </a:lnTo>
                <a:cubicBezTo>
                  <a:pt x="2524897" y="338275"/>
                  <a:pt x="2527003" y="375625"/>
                  <a:pt x="2533135" y="412416"/>
                </a:cubicBezTo>
                <a:cubicBezTo>
                  <a:pt x="2535276" y="425264"/>
                  <a:pt x="2545492" y="436461"/>
                  <a:pt x="2545492" y="449486"/>
                </a:cubicBezTo>
                <a:cubicBezTo>
                  <a:pt x="2545492" y="507298"/>
                  <a:pt x="2543182" y="565549"/>
                  <a:pt x="2533135" y="622481"/>
                </a:cubicBezTo>
                <a:cubicBezTo>
                  <a:pt x="2530554" y="637106"/>
                  <a:pt x="2514454" y="645980"/>
                  <a:pt x="2508422" y="659551"/>
                </a:cubicBezTo>
                <a:cubicBezTo>
                  <a:pt x="2451648" y="787292"/>
                  <a:pt x="2519535" y="685921"/>
                  <a:pt x="2446638" y="783118"/>
                </a:cubicBezTo>
                <a:cubicBezTo>
                  <a:pt x="2442519" y="795475"/>
                  <a:pt x="2442278" y="809907"/>
                  <a:pt x="2434281" y="820189"/>
                </a:cubicBezTo>
                <a:cubicBezTo>
                  <a:pt x="2383719" y="885197"/>
                  <a:pt x="2381077" y="890112"/>
                  <a:pt x="2323070" y="906686"/>
                </a:cubicBezTo>
                <a:cubicBezTo>
                  <a:pt x="2306741" y="911352"/>
                  <a:pt x="2289910" y="914163"/>
                  <a:pt x="2273643" y="919043"/>
                </a:cubicBezTo>
                <a:cubicBezTo>
                  <a:pt x="2248692" y="926528"/>
                  <a:pt x="2199503" y="943756"/>
                  <a:pt x="2199503" y="943756"/>
                </a:cubicBezTo>
                <a:cubicBezTo>
                  <a:pt x="2100649" y="939637"/>
                  <a:pt x="2001629" y="938448"/>
                  <a:pt x="1902940" y="931399"/>
                </a:cubicBezTo>
                <a:cubicBezTo>
                  <a:pt x="1886000" y="930189"/>
                  <a:pt x="1870091" y="922727"/>
                  <a:pt x="1853513" y="919043"/>
                </a:cubicBezTo>
                <a:cubicBezTo>
                  <a:pt x="1833011" y="914487"/>
                  <a:pt x="1811992" y="912212"/>
                  <a:pt x="1791730" y="906686"/>
                </a:cubicBezTo>
                <a:cubicBezTo>
                  <a:pt x="1766597" y="899832"/>
                  <a:pt x="1739264" y="896422"/>
                  <a:pt x="1717589" y="881972"/>
                </a:cubicBezTo>
                <a:cubicBezTo>
                  <a:pt x="1692876" y="865496"/>
                  <a:pt x="1667210" y="850366"/>
                  <a:pt x="1643449" y="832545"/>
                </a:cubicBezTo>
                <a:cubicBezTo>
                  <a:pt x="1582141" y="786564"/>
                  <a:pt x="1611158" y="806898"/>
                  <a:pt x="1556951" y="770762"/>
                </a:cubicBezTo>
                <a:cubicBezTo>
                  <a:pt x="1529990" y="689878"/>
                  <a:pt x="1567436" y="769265"/>
                  <a:pt x="1507524" y="721335"/>
                </a:cubicBezTo>
                <a:cubicBezTo>
                  <a:pt x="1495927" y="712058"/>
                  <a:pt x="1493312" y="694765"/>
                  <a:pt x="1482811" y="684264"/>
                </a:cubicBezTo>
                <a:cubicBezTo>
                  <a:pt x="1472310" y="673763"/>
                  <a:pt x="1458097" y="667789"/>
                  <a:pt x="1445740" y="659551"/>
                </a:cubicBezTo>
                <a:cubicBezTo>
                  <a:pt x="1346889" y="511273"/>
                  <a:pt x="1499284" y="729571"/>
                  <a:pt x="1383957" y="597767"/>
                </a:cubicBezTo>
                <a:cubicBezTo>
                  <a:pt x="1364398" y="575414"/>
                  <a:pt x="1351006" y="548340"/>
                  <a:pt x="1334530" y="523626"/>
                </a:cubicBezTo>
                <a:lnTo>
                  <a:pt x="1309816" y="486556"/>
                </a:lnTo>
                <a:cubicBezTo>
                  <a:pt x="1301578" y="474199"/>
                  <a:pt x="1295604" y="459987"/>
                  <a:pt x="1285103" y="449486"/>
                </a:cubicBezTo>
                <a:cubicBezTo>
                  <a:pt x="1272746" y="437129"/>
                  <a:pt x="1259219" y="425841"/>
                  <a:pt x="1248032" y="412416"/>
                </a:cubicBezTo>
                <a:cubicBezTo>
                  <a:pt x="1238525" y="401007"/>
                  <a:pt x="1234916" y="384622"/>
                  <a:pt x="1223319" y="375345"/>
                </a:cubicBezTo>
                <a:cubicBezTo>
                  <a:pt x="1207311" y="362538"/>
                  <a:pt x="1112861" y="350758"/>
                  <a:pt x="1112108" y="350632"/>
                </a:cubicBezTo>
                <a:cubicBezTo>
                  <a:pt x="1099751" y="346513"/>
                  <a:pt x="1087998" y="339571"/>
                  <a:pt x="1075038" y="338275"/>
                </a:cubicBezTo>
                <a:cubicBezTo>
                  <a:pt x="1005243" y="331295"/>
                  <a:pt x="935116" y="325918"/>
                  <a:pt x="864973" y="325918"/>
                </a:cubicBezTo>
                <a:cubicBezTo>
                  <a:pt x="807120" y="325918"/>
                  <a:pt x="768749" y="337618"/>
                  <a:pt x="716692" y="350632"/>
                </a:cubicBezTo>
                <a:cubicBezTo>
                  <a:pt x="673105" y="379690"/>
                  <a:pt x="680529" y="363782"/>
                  <a:pt x="667265" y="412416"/>
                </a:cubicBezTo>
                <a:cubicBezTo>
                  <a:pt x="658328" y="445185"/>
                  <a:pt x="642551" y="511270"/>
                  <a:pt x="642551" y="511270"/>
                </a:cubicBezTo>
                <a:cubicBezTo>
                  <a:pt x="650789" y="589529"/>
                  <a:pt x="660140" y="667679"/>
                  <a:pt x="667265" y="746048"/>
                </a:cubicBezTo>
                <a:cubicBezTo>
                  <a:pt x="671384" y="791356"/>
                  <a:pt x="671716" y="837169"/>
                  <a:pt x="679622" y="881972"/>
                </a:cubicBezTo>
                <a:cubicBezTo>
                  <a:pt x="684149" y="907626"/>
                  <a:pt x="698017" y="930840"/>
                  <a:pt x="704335" y="956113"/>
                </a:cubicBezTo>
                <a:cubicBezTo>
                  <a:pt x="712573" y="989064"/>
                  <a:pt x="722388" y="1021661"/>
                  <a:pt x="729049" y="1054967"/>
                </a:cubicBezTo>
                <a:cubicBezTo>
                  <a:pt x="733168" y="1075562"/>
                  <a:pt x="736311" y="1096376"/>
                  <a:pt x="741405" y="1116751"/>
                </a:cubicBezTo>
                <a:cubicBezTo>
                  <a:pt x="744564" y="1129387"/>
                  <a:pt x="750603" y="1141185"/>
                  <a:pt x="753762" y="1153821"/>
                </a:cubicBezTo>
                <a:cubicBezTo>
                  <a:pt x="758856" y="1174196"/>
                  <a:pt x="760593" y="1195343"/>
                  <a:pt x="766119" y="1215605"/>
                </a:cubicBezTo>
                <a:cubicBezTo>
                  <a:pt x="773796" y="1243752"/>
                  <a:pt x="806516" y="1352638"/>
                  <a:pt x="840259" y="1363886"/>
                </a:cubicBezTo>
                <a:cubicBezTo>
                  <a:pt x="881846" y="1377748"/>
                  <a:pt x="884006" y="1376527"/>
                  <a:pt x="926757" y="1400956"/>
                </a:cubicBezTo>
                <a:cubicBezTo>
                  <a:pt x="993829" y="1439283"/>
                  <a:pt x="932930" y="1415371"/>
                  <a:pt x="1000897" y="1438026"/>
                </a:cubicBezTo>
                <a:cubicBezTo>
                  <a:pt x="1025611" y="1454502"/>
                  <a:pt x="1046860" y="1478060"/>
                  <a:pt x="1075038" y="1487453"/>
                </a:cubicBezTo>
                <a:lnTo>
                  <a:pt x="1186249" y="1524524"/>
                </a:lnTo>
                <a:cubicBezTo>
                  <a:pt x="1198606" y="1528643"/>
                  <a:pt x="1212481" y="1529656"/>
                  <a:pt x="1223319" y="1536881"/>
                </a:cubicBezTo>
                <a:cubicBezTo>
                  <a:pt x="1284343" y="1577563"/>
                  <a:pt x="1236664" y="1552573"/>
                  <a:pt x="1322173" y="1573951"/>
                </a:cubicBezTo>
                <a:cubicBezTo>
                  <a:pt x="1377321" y="1587738"/>
                  <a:pt x="1349449" y="1592157"/>
                  <a:pt x="1421027" y="1598664"/>
                </a:cubicBezTo>
                <a:cubicBezTo>
                  <a:pt x="1490882" y="1605014"/>
                  <a:pt x="1561070" y="1606902"/>
                  <a:pt x="1631092" y="1611021"/>
                </a:cubicBezTo>
                <a:cubicBezTo>
                  <a:pt x="1845785" y="1641692"/>
                  <a:pt x="1556689" y="1603093"/>
                  <a:pt x="1964724" y="1635735"/>
                </a:cubicBezTo>
                <a:cubicBezTo>
                  <a:pt x="1985660" y="1637410"/>
                  <a:pt x="2005791" y="1644638"/>
                  <a:pt x="2026508" y="1648091"/>
                </a:cubicBezTo>
                <a:cubicBezTo>
                  <a:pt x="2055237" y="1652879"/>
                  <a:pt x="2084219" y="1656019"/>
                  <a:pt x="2113005" y="1660448"/>
                </a:cubicBezTo>
                <a:cubicBezTo>
                  <a:pt x="2158715" y="1667480"/>
                  <a:pt x="2193466" y="1672230"/>
                  <a:pt x="2236573" y="1685162"/>
                </a:cubicBezTo>
                <a:cubicBezTo>
                  <a:pt x="2261524" y="1692647"/>
                  <a:pt x="2310713" y="1709875"/>
                  <a:pt x="2310713" y="1709875"/>
                </a:cubicBezTo>
                <a:cubicBezTo>
                  <a:pt x="2343665" y="1808729"/>
                  <a:pt x="2294237" y="1693398"/>
                  <a:pt x="2360140" y="1759302"/>
                </a:cubicBezTo>
                <a:cubicBezTo>
                  <a:pt x="2459279" y="1858442"/>
                  <a:pt x="2362757" y="1817841"/>
                  <a:pt x="2446638" y="1845799"/>
                </a:cubicBezTo>
                <a:cubicBezTo>
                  <a:pt x="2450757" y="1858156"/>
                  <a:pt x="2452668" y="1871484"/>
                  <a:pt x="2458994" y="1882870"/>
                </a:cubicBezTo>
                <a:cubicBezTo>
                  <a:pt x="2473419" y="1908834"/>
                  <a:pt x="2491946" y="1932296"/>
                  <a:pt x="2508422" y="1957010"/>
                </a:cubicBezTo>
                <a:lnTo>
                  <a:pt x="2533135" y="1994081"/>
                </a:lnTo>
                <a:lnTo>
                  <a:pt x="2557849" y="2031151"/>
                </a:lnTo>
                <a:lnTo>
                  <a:pt x="2582562" y="2068221"/>
                </a:lnTo>
                <a:cubicBezTo>
                  <a:pt x="2590800" y="2101172"/>
                  <a:pt x="2596535" y="2134852"/>
                  <a:pt x="2607276" y="2167075"/>
                </a:cubicBezTo>
                <a:cubicBezTo>
                  <a:pt x="2615514" y="2191789"/>
                  <a:pt x="2625671" y="2215943"/>
                  <a:pt x="2631989" y="2241216"/>
                </a:cubicBezTo>
                <a:cubicBezTo>
                  <a:pt x="2640227" y="2274167"/>
                  <a:pt x="2645962" y="2307847"/>
                  <a:pt x="2656703" y="2340070"/>
                </a:cubicBezTo>
                <a:lnTo>
                  <a:pt x="2681416" y="2414210"/>
                </a:lnTo>
                <a:cubicBezTo>
                  <a:pt x="2685535" y="2438924"/>
                  <a:pt x="2693773" y="2463296"/>
                  <a:pt x="2693773" y="2488351"/>
                </a:cubicBezTo>
                <a:cubicBezTo>
                  <a:pt x="2693773" y="2624338"/>
                  <a:pt x="2688959" y="2760347"/>
                  <a:pt x="2681416" y="2896124"/>
                </a:cubicBezTo>
                <a:cubicBezTo>
                  <a:pt x="2680693" y="2909129"/>
                  <a:pt x="2672637" y="2920670"/>
                  <a:pt x="2669059" y="2933194"/>
                </a:cubicBezTo>
                <a:cubicBezTo>
                  <a:pt x="2664394" y="2949523"/>
                  <a:pt x="2661583" y="2966355"/>
                  <a:pt x="2656703" y="2982621"/>
                </a:cubicBezTo>
                <a:cubicBezTo>
                  <a:pt x="2656695" y="2982648"/>
                  <a:pt x="2625815" y="3075283"/>
                  <a:pt x="2619632" y="3093832"/>
                </a:cubicBezTo>
                <a:cubicBezTo>
                  <a:pt x="2582140" y="3206310"/>
                  <a:pt x="2639653" y="3028664"/>
                  <a:pt x="2594919" y="3192686"/>
                </a:cubicBezTo>
                <a:cubicBezTo>
                  <a:pt x="2588065" y="3217818"/>
                  <a:pt x="2578443" y="3242113"/>
                  <a:pt x="2570205" y="3266826"/>
                </a:cubicBezTo>
                <a:lnTo>
                  <a:pt x="2557849" y="3303897"/>
                </a:lnTo>
                <a:cubicBezTo>
                  <a:pt x="2547799" y="3334047"/>
                  <a:pt x="2544732" y="3354083"/>
                  <a:pt x="2520778" y="3378037"/>
                </a:cubicBezTo>
                <a:cubicBezTo>
                  <a:pt x="2492332" y="3406483"/>
                  <a:pt x="2472095" y="3405654"/>
                  <a:pt x="2434281" y="3415108"/>
                </a:cubicBezTo>
                <a:cubicBezTo>
                  <a:pt x="2421924" y="3427465"/>
                  <a:pt x="2412384" y="3443508"/>
                  <a:pt x="2397211" y="3452178"/>
                </a:cubicBezTo>
                <a:cubicBezTo>
                  <a:pt x="2382466" y="3460604"/>
                  <a:pt x="2364051" y="3459655"/>
                  <a:pt x="2347784" y="3464535"/>
                </a:cubicBezTo>
                <a:cubicBezTo>
                  <a:pt x="2322832" y="3472020"/>
                  <a:pt x="2298357" y="3481010"/>
                  <a:pt x="2273643" y="3489248"/>
                </a:cubicBezTo>
                <a:lnTo>
                  <a:pt x="2162432" y="3526318"/>
                </a:lnTo>
                <a:cubicBezTo>
                  <a:pt x="2150075" y="3530437"/>
                  <a:pt x="2136199" y="3531450"/>
                  <a:pt x="2125362" y="3538675"/>
                </a:cubicBezTo>
                <a:cubicBezTo>
                  <a:pt x="2113005" y="3546913"/>
                  <a:pt x="2101942" y="3557539"/>
                  <a:pt x="2088292" y="3563389"/>
                </a:cubicBezTo>
                <a:cubicBezTo>
                  <a:pt x="2064836" y="3573442"/>
                  <a:pt x="1981442" y="3585316"/>
                  <a:pt x="1964724" y="3588102"/>
                </a:cubicBezTo>
                <a:cubicBezTo>
                  <a:pt x="1935343" y="3597896"/>
                  <a:pt x="1909258" y="3607644"/>
                  <a:pt x="1878227" y="3612816"/>
                </a:cubicBezTo>
                <a:cubicBezTo>
                  <a:pt x="1845471" y="3618275"/>
                  <a:pt x="1812324" y="3621053"/>
                  <a:pt x="1779373" y="3625172"/>
                </a:cubicBezTo>
                <a:lnTo>
                  <a:pt x="1519881" y="3711670"/>
                </a:lnTo>
                <a:cubicBezTo>
                  <a:pt x="1507524" y="3715789"/>
                  <a:pt x="1495447" y="3720867"/>
                  <a:pt x="1482811" y="3724026"/>
                </a:cubicBezTo>
                <a:cubicBezTo>
                  <a:pt x="1466974" y="3727985"/>
                  <a:pt x="1414040" y="3739877"/>
                  <a:pt x="1396313" y="3748740"/>
                </a:cubicBezTo>
                <a:cubicBezTo>
                  <a:pt x="1383030" y="3755381"/>
                  <a:pt x="1371600" y="3765215"/>
                  <a:pt x="1359243" y="3773453"/>
                </a:cubicBezTo>
                <a:cubicBezTo>
                  <a:pt x="1351005" y="3785810"/>
                  <a:pt x="1344397" y="3799424"/>
                  <a:pt x="1334530" y="3810524"/>
                </a:cubicBezTo>
                <a:cubicBezTo>
                  <a:pt x="1311310" y="3836646"/>
                  <a:pt x="1279775" y="3855583"/>
                  <a:pt x="1260389" y="3884664"/>
                </a:cubicBezTo>
                <a:cubicBezTo>
                  <a:pt x="1189555" y="3990919"/>
                  <a:pt x="1274486" y="3856473"/>
                  <a:pt x="1223319" y="3958805"/>
                </a:cubicBezTo>
                <a:cubicBezTo>
                  <a:pt x="1216677" y="3972088"/>
                  <a:pt x="1206843" y="3983518"/>
                  <a:pt x="1198605" y="3995875"/>
                </a:cubicBezTo>
                <a:cubicBezTo>
                  <a:pt x="1194486" y="4012351"/>
                  <a:pt x="1190914" y="4028973"/>
                  <a:pt x="1186249" y="4045302"/>
                </a:cubicBezTo>
                <a:cubicBezTo>
                  <a:pt x="1182671" y="4057826"/>
                  <a:pt x="1177051" y="4069736"/>
                  <a:pt x="1173892" y="4082372"/>
                </a:cubicBezTo>
                <a:cubicBezTo>
                  <a:pt x="1168798" y="4102747"/>
                  <a:pt x="1166629" y="4123781"/>
                  <a:pt x="1161535" y="4144156"/>
                </a:cubicBezTo>
                <a:cubicBezTo>
                  <a:pt x="1158376" y="4156792"/>
                  <a:pt x="1152337" y="4168590"/>
                  <a:pt x="1149178" y="4181226"/>
                </a:cubicBezTo>
                <a:cubicBezTo>
                  <a:pt x="1144084" y="4201601"/>
                  <a:pt x="1142348" y="4222748"/>
                  <a:pt x="1136822" y="4243010"/>
                </a:cubicBezTo>
                <a:cubicBezTo>
                  <a:pt x="1129968" y="4268143"/>
                  <a:pt x="1112108" y="4317151"/>
                  <a:pt x="1112108" y="4317151"/>
                </a:cubicBezTo>
                <a:cubicBezTo>
                  <a:pt x="1117687" y="4395260"/>
                  <a:pt x="1125677" y="4530125"/>
                  <a:pt x="1136822" y="4613713"/>
                </a:cubicBezTo>
                <a:cubicBezTo>
                  <a:pt x="1140691" y="4642731"/>
                  <a:pt x="1159399" y="4727897"/>
                  <a:pt x="1173892" y="4749637"/>
                </a:cubicBezTo>
                <a:cubicBezTo>
                  <a:pt x="1182130" y="4761994"/>
                  <a:pt x="1191963" y="4773425"/>
                  <a:pt x="1198605" y="4786708"/>
                </a:cubicBezTo>
                <a:cubicBezTo>
                  <a:pt x="1204430" y="4798358"/>
                  <a:pt x="1204500" y="4812469"/>
                  <a:pt x="1210962" y="4823778"/>
                </a:cubicBezTo>
                <a:cubicBezTo>
                  <a:pt x="1233518" y="4863251"/>
                  <a:pt x="1283242" y="4904694"/>
                  <a:pt x="1297459" y="4947345"/>
                </a:cubicBezTo>
                <a:cubicBezTo>
                  <a:pt x="1315342" y="5000994"/>
                  <a:pt x="1300606" y="4975206"/>
                  <a:pt x="1346886" y="5021486"/>
                </a:cubicBezTo>
                <a:cubicBezTo>
                  <a:pt x="1351005" y="5033843"/>
                  <a:pt x="1352917" y="5047170"/>
                  <a:pt x="1359243" y="5058556"/>
                </a:cubicBezTo>
                <a:cubicBezTo>
                  <a:pt x="1373668" y="5084520"/>
                  <a:pt x="1399277" y="5104519"/>
                  <a:pt x="1408670" y="5132697"/>
                </a:cubicBezTo>
                <a:cubicBezTo>
                  <a:pt x="1416908" y="5157410"/>
                  <a:pt x="1428275" y="5181293"/>
                  <a:pt x="1433384" y="5206837"/>
                </a:cubicBezTo>
                <a:cubicBezTo>
                  <a:pt x="1461009" y="5344968"/>
                  <a:pt x="1434796" y="5295455"/>
                  <a:pt x="1482811" y="5367475"/>
                </a:cubicBezTo>
                <a:cubicBezTo>
                  <a:pt x="1495975" y="5433298"/>
                  <a:pt x="1474165" y="5429259"/>
                  <a:pt x="1507524" y="5429259"/>
                </a:cubicBezTo>
              </a:path>
            </a:pathLst>
          </a:cu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EDD45-3EDF-D44C-9060-240C8E0CE3A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0340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"/>
          <p:cNvGrpSpPr/>
          <p:nvPr/>
        </p:nvGrpSpPr>
        <p:grpSpPr>
          <a:xfrm>
            <a:off x="0" y="1"/>
            <a:ext cx="9144000" cy="844012"/>
            <a:chOff x="0" y="1"/>
            <a:chExt cx="9144000" cy="844012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0" y="844013"/>
              <a:ext cx="9144000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Picture 5" descr="Screen Shot 2015-10-11 at 11.16.20 AM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"/>
              <a:ext cx="1151748" cy="844012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1151748" y="2283"/>
              <a:ext cx="7992252" cy="83210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11013" y="2283"/>
              <a:ext cx="832987" cy="832987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1202040" y="188621"/>
              <a:ext cx="698323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err="1" smtClean="0">
                  <a:solidFill>
                    <a:srgbClr val="FFFFFF"/>
                  </a:solidFill>
                  <a:latin typeface="Candara"/>
                  <a:cs typeface="Candara"/>
                </a:rPr>
                <a:t>FlyNet</a:t>
              </a:r>
              <a:r>
                <a:rPr lang="en-US" sz="2400" dirty="0" smtClean="0">
                  <a:solidFill>
                    <a:srgbClr val="FFFFFF"/>
                  </a:solidFill>
                  <a:latin typeface="Candara"/>
                  <a:cs typeface="Candara"/>
                </a:rPr>
                <a:t>: Planning</a:t>
              </a:r>
              <a:endParaRPr lang="en-US" sz="2400" dirty="0">
                <a:solidFill>
                  <a:srgbClr val="FFFFFF"/>
                </a:solidFill>
                <a:latin typeface="Candara"/>
                <a:cs typeface="Candara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3803816" y="899742"/>
            <a:ext cx="5340184" cy="5958258"/>
            <a:chOff x="3803816" y="899742"/>
            <a:chExt cx="5340184" cy="5958258"/>
          </a:xfrm>
        </p:grpSpPr>
        <p:grpSp>
          <p:nvGrpSpPr>
            <p:cNvPr id="13" name="Group 17"/>
            <p:cNvGrpSpPr/>
            <p:nvPr/>
          </p:nvGrpSpPr>
          <p:grpSpPr>
            <a:xfrm>
              <a:off x="3999123" y="899742"/>
              <a:ext cx="5144877" cy="5958258"/>
              <a:chOff x="3999123" y="899742"/>
              <a:chExt cx="5144877" cy="5958258"/>
            </a:xfrm>
          </p:grpSpPr>
          <p:pic>
            <p:nvPicPr>
              <p:cNvPr id="17" name="Picture 16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99123" y="899742"/>
                <a:ext cx="5144877" cy="5958258"/>
              </a:xfrm>
              <a:prstGeom prst="rect">
                <a:avLst/>
              </a:prstGeom>
            </p:spPr>
          </p:pic>
          <p:sp>
            <p:nvSpPr>
              <p:cNvPr id="18" name="Flowchart: Alternate Process 17"/>
              <p:cNvSpPr/>
              <p:nvPr/>
            </p:nvSpPr>
            <p:spPr>
              <a:xfrm>
                <a:off x="5078777" y="3294043"/>
                <a:ext cx="385590" cy="121186"/>
              </a:xfrm>
              <a:prstGeom prst="flowChartAlternateProcess">
                <a:avLst/>
              </a:prstGeom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TextBox 2"/>
              <p:cNvSpPr txBox="1"/>
              <p:nvPr/>
            </p:nvSpPr>
            <p:spPr>
              <a:xfrm>
                <a:off x="4043191" y="3216136"/>
                <a:ext cx="99151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“Roadblock”</a:t>
                </a:r>
                <a:endPara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6065302" y="2607624"/>
                <a:ext cx="385590" cy="121186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/>
              <p:cNvSpPr/>
              <p:nvPr/>
            </p:nvSpPr>
            <p:spPr>
              <a:xfrm rot="5400000">
                <a:off x="7023567" y="1336958"/>
                <a:ext cx="385590" cy="121186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7341221" y="5859137"/>
                <a:ext cx="385590" cy="121186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4043191" y="3548863"/>
                <a:ext cx="99151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“Target”</a:t>
                </a:r>
                <a:endPara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" name="5-Point Star 23"/>
              <p:cNvSpPr/>
              <p:nvPr/>
            </p:nvSpPr>
            <p:spPr>
              <a:xfrm>
                <a:off x="8601701" y="2103817"/>
                <a:ext cx="316493" cy="330008"/>
              </a:xfrm>
              <a:prstGeom prst="star5">
                <a:avLst/>
              </a:prstGeom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5" name="TextBox 14"/>
            <p:cNvSpPr txBox="1"/>
            <p:nvPr/>
          </p:nvSpPr>
          <p:spPr>
            <a:xfrm>
              <a:off x="3803816" y="4089720"/>
              <a:ext cx="134405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“Complete Block”</a:t>
              </a:r>
              <a:endParaRPr 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" name="Octagon 15"/>
            <p:cNvSpPr/>
            <p:nvPr/>
          </p:nvSpPr>
          <p:spPr>
            <a:xfrm>
              <a:off x="8534711" y="3688790"/>
              <a:ext cx="385590" cy="385735"/>
            </a:xfrm>
            <a:prstGeom prst="octagon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Freeform 26"/>
          <p:cNvSpPr/>
          <p:nvPr/>
        </p:nvSpPr>
        <p:spPr>
          <a:xfrm>
            <a:off x="6203092" y="1231033"/>
            <a:ext cx="2693773" cy="5602253"/>
          </a:xfrm>
          <a:custGeom>
            <a:avLst/>
            <a:gdLst>
              <a:gd name="connsiteX0" fmla="*/ 1309816 w 2693773"/>
              <a:gd name="connsiteY0" fmla="*/ 5602253 h 5602253"/>
              <a:gd name="connsiteX1" fmla="*/ 1297459 w 2693773"/>
              <a:gd name="connsiteY1" fmla="*/ 5565183 h 5602253"/>
              <a:gd name="connsiteX2" fmla="*/ 1285103 w 2693773"/>
              <a:gd name="connsiteY2" fmla="*/ 5515756 h 5602253"/>
              <a:gd name="connsiteX3" fmla="*/ 1260389 w 2693773"/>
              <a:gd name="connsiteY3" fmla="*/ 5478686 h 5602253"/>
              <a:gd name="connsiteX4" fmla="*/ 1223319 w 2693773"/>
              <a:gd name="connsiteY4" fmla="*/ 5404545 h 5602253"/>
              <a:gd name="connsiteX5" fmla="*/ 1161535 w 2693773"/>
              <a:gd name="connsiteY5" fmla="*/ 5392189 h 5602253"/>
              <a:gd name="connsiteX6" fmla="*/ 1112108 w 2693773"/>
              <a:gd name="connsiteY6" fmla="*/ 5367475 h 5602253"/>
              <a:gd name="connsiteX7" fmla="*/ 1000897 w 2693773"/>
              <a:gd name="connsiteY7" fmla="*/ 5355118 h 5602253"/>
              <a:gd name="connsiteX8" fmla="*/ 951470 w 2693773"/>
              <a:gd name="connsiteY8" fmla="*/ 5342762 h 5602253"/>
              <a:gd name="connsiteX9" fmla="*/ 902043 w 2693773"/>
              <a:gd name="connsiteY9" fmla="*/ 5305691 h 5602253"/>
              <a:gd name="connsiteX10" fmla="*/ 852616 w 2693773"/>
              <a:gd name="connsiteY10" fmla="*/ 5293335 h 5602253"/>
              <a:gd name="connsiteX11" fmla="*/ 766119 w 2693773"/>
              <a:gd name="connsiteY11" fmla="*/ 5268621 h 5602253"/>
              <a:gd name="connsiteX12" fmla="*/ 729049 w 2693773"/>
              <a:gd name="connsiteY12" fmla="*/ 5243908 h 5602253"/>
              <a:gd name="connsiteX13" fmla="*/ 543697 w 2693773"/>
              <a:gd name="connsiteY13" fmla="*/ 5219194 h 5602253"/>
              <a:gd name="connsiteX14" fmla="*/ 506627 w 2693773"/>
              <a:gd name="connsiteY14" fmla="*/ 5206837 h 5602253"/>
              <a:gd name="connsiteX15" fmla="*/ 197708 w 2693773"/>
              <a:gd name="connsiteY15" fmla="*/ 5182124 h 5602253"/>
              <a:gd name="connsiteX16" fmla="*/ 160638 w 2693773"/>
              <a:gd name="connsiteY16" fmla="*/ 5145053 h 5602253"/>
              <a:gd name="connsiteX17" fmla="*/ 111211 w 2693773"/>
              <a:gd name="connsiteY17" fmla="*/ 5070913 h 5602253"/>
              <a:gd name="connsiteX18" fmla="*/ 98854 w 2693773"/>
              <a:gd name="connsiteY18" fmla="*/ 5033843 h 5602253"/>
              <a:gd name="connsiteX19" fmla="*/ 49427 w 2693773"/>
              <a:gd name="connsiteY19" fmla="*/ 4947345 h 5602253"/>
              <a:gd name="connsiteX20" fmla="*/ 37070 w 2693773"/>
              <a:gd name="connsiteY20" fmla="*/ 4910275 h 5602253"/>
              <a:gd name="connsiteX21" fmla="*/ 24713 w 2693773"/>
              <a:gd name="connsiteY21" fmla="*/ 4860848 h 5602253"/>
              <a:gd name="connsiteX22" fmla="*/ 0 w 2693773"/>
              <a:gd name="connsiteY22" fmla="*/ 4823778 h 5602253"/>
              <a:gd name="connsiteX23" fmla="*/ 12357 w 2693773"/>
              <a:gd name="connsiteY23" fmla="*/ 4613713 h 5602253"/>
              <a:gd name="connsiteX24" fmla="*/ 74140 w 2693773"/>
              <a:gd name="connsiteY24" fmla="*/ 4502502 h 5602253"/>
              <a:gd name="connsiteX25" fmla="*/ 172994 w 2693773"/>
              <a:gd name="connsiteY25" fmla="*/ 4416005 h 5602253"/>
              <a:gd name="connsiteX26" fmla="*/ 234778 w 2693773"/>
              <a:gd name="connsiteY26" fmla="*/ 4403648 h 5602253"/>
              <a:gd name="connsiteX27" fmla="*/ 271849 w 2693773"/>
              <a:gd name="connsiteY27" fmla="*/ 4391291 h 5602253"/>
              <a:gd name="connsiteX28" fmla="*/ 333632 w 2693773"/>
              <a:gd name="connsiteY28" fmla="*/ 4378935 h 5602253"/>
              <a:gd name="connsiteX29" fmla="*/ 444843 w 2693773"/>
              <a:gd name="connsiteY29" fmla="*/ 4354221 h 5602253"/>
              <a:gd name="connsiteX30" fmla="*/ 642551 w 2693773"/>
              <a:gd name="connsiteY30" fmla="*/ 4366578 h 5602253"/>
              <a:gd name="connsiteX31" fmla="*/ 729049 w 2693773"/>
              <a:gd name="connsiteY31" fmla="*/ 4391291 h 5602253"/>
              <a:gd name="connsiteX32" fmla="*/ 753762 w 2693773"/>
              <a:gd name="connsiteY32" fmla="*/ 4428362 h 5602253"/>
              <a:gd name="connsiteX33" fmla="*/ 778476 w 2693773"/>
              <a:gd name="connsiteY33" fmla="*/ 4502502 h 5602253"/>
              <a:gd name="connsiteX34" fmla="*/ 766119 w 2693773"/>
              <a:gd name="connsiteY34" fmla="*/ 4613713 h 5602253"/>
              <a:gd name="connsiteX35" fmla="*/ 753762 w 2693773"/>
              <a:gd name="connsiteY35" fmla="*/ 4650783 h 5602253"/>
              <a:gd name="connsiteX36" fmla="*/ 778476 w 2693773"/>
              <a:gd name="connsiteY36" fmla="*/ 4774351 h 5602253"/>
              <a:gd name="connsiteX37" fmla="*/ 803189 w 2693773"/>
              <a:gd name="connsiteY37" fmla="*/ 4848491 h 5602253"/>
              <a:gd name="connsiteX38" fmla="*/ 815546 w 2693773"/>
              <a:gd name="connsiteY38" fmla="*/ 4885562 h 5602253"/>
              <a:gd name="connsiteX39" fmla="*/ 840259 w 2693773"/>
              <a:gd name="connsiteY39" fmla="*/ 4996772 h 5602253"/>
              <a:gd name="connsiteX40" fmla="*/ 877330 w 2693773"/>
              <a:gd name="connsiteY40" fmla="*/ 5070913 h 5602253"/>
              <a:gd name="connsiteX41" fmla="*/ 914400 w 2693773"/>
              <a:gd name="connsiteY41" fmla="*/ 5095626 h 5602253"/>
              <a:gd name="connsiteX42" fmla="*/ 926757 w 2693773"/>
              <a:gd name="connsiteY42" fmla="*/ 5132697 h 5602253"/>
              <a:gd name="connsiteX43" fmla="*/ 963827 w 2693773"/>
              <a:gd name="connsiteY43" fmla="*/ 5157410 h 5602253"/>
              <a:gd name="connsiteX44" fmla="*/ 1000897 w 2693773"/>
              <a:gd name="connsiteY44" fmla="*/ 5194481 h 5602253"/>
              <a:gd name="connsiteX45" fmla="*/ 1037967 w 2693773"/>
              <a:gd name="connsiteY45" fmla="*/ 5169767 h 5602253"/>
              <a:gd name="connsiteX46" fmla="*/ 1285103 w 2693773"/>
              <a:gd name="connsiteY46" fmla="*/ 5145053 h 5602253"/>
              <a:gd name="connsiteX47" fmla="*/ 1359243 w 2693773"/>
              <a:gd name="connsiteY47" fmla="*/ 5095626 h 5602253"/>
              <a:gd name="connsiteX48" fmla="*/ 1396313 w 2693773"/>
              <a:gd name="connsiteY48" fmla="*/ 5021486 h 5602253"/>
              <a:gd name="connsiteX49" fmla="*/ 1421027 w 2693773"/>
              <a:gd name="connsiteY49" fmla="*/ 4749637 h 5602253"/>
              <a:gd name="connsiteX50" fmla="*/ 1433384 w 2693773"/>
              <a:gd name="connsiteY50" fmla="*/ 4712567 h 5602253"/>
              <a:gd name="connsiteX51" fmla="*/ 1458097 w 2693773"/>
              <a:gd name="connsiteY51" fmla="*/ 4601356 h 5602253"/>
              <a:gd name="connsiteX52" fmla="*/ 1482811 w 2693773"/>
              <a:gd name="connsiteY52" fmla="*/ 4440718 h 5602253"/>
              <a:gd name="connsiteX53" fmla="*/ 1519881 w 2693773"/>
              <a:gd name="connsiteY53" fmla="*/ 4366578 h 5602253"/>
              <a:gd name="connsiteX54" fmla="*/ 1532238 w 2693773"/>
              <a:gd name="connsiteY54" fmla="*/ 4329508 h 5602253"/>
              <a:gd name="connsiteX55" fmla="*/ 1556951 w 2693773"/>
              <a:gd name="connsiteY55" fmla="*/ 4292437 h 5602253"/>
              <a:gd name="connsiteX56" fmla="*/ 1594022 w 2693773"/>
              <a:gd name="connsiteY56" fmla="*/ 4218297 h 5602253"/>
              <a:gd name="connsiteX57" fmla="*/ 1631092 w 2693773"/>
              <a:gd name="connsiteY57" fmla="*/ 4144156 h 5602253"/>
              <a:gd name="connsiteX58" fmla="*/ 1668162 w 2693773"/>
              <a:gd name="connsiteY58" fmla="*/ 4131799 h 5602253"/>
              <a:gd name="connsiteX59" fmla="*/ 1791730 w 2693773"/>
              <a:gd name="connsiteY59" fmla="*/ 4094729 h 5602253"/>
              <a:gd name="connsiteX60" fmla="*/ 2248930 w 2693773"/>
              <a:gd name="connsiteY60" fmla="*/ 4094729 h 5602253"/>
              <a:gd name="connsiteX61" fmla="*/ 2286000 w 2693773"/>
              <a:gd name="connsiteY61" fmla="*/ 4107086 h 5602253"/>
              <a:gd name="connsiteX62" fmla="*/ 2347784 w 2693773"/>
              <a:gd name="connsiteY62" fmla="*/ 4119443 h 5602253"/>
              <a:gd name="connsiteX63" fmla="*/ 2384854 w 2693773"/>
              <a:gd name="connsiteY63" fmla="*/ 4144156 h 5602253"/>
              <a:gd name="connsiteX64" fmla="*/ 2496065 w 2693773"/>
              <a:gd name="connsiteY64" fmla="*/ 4193583 h 5602253"/>
              <a:gd name="connsiteX65" fmla="*/ 2533135 w 2693773"/>
              <a:gd name="connsiteY65" fmla="*/ 4267724 h 5602253"/>
              <a:gd name="connsiteX66" fmla="*/ 2557849 w 2693773"/>
              <a:gd name="connsiteY66" fmla="*/ 4304794 h 5602253"/>
              <a:gd name="connsiteX67" fmla="*/ 2582562 w 2693773"/>
              <a:gd name="connsiteY67" fmla="*/ 4378935 h 5602253"/>
              <a:gd name="connsiteX68" fmla="*/ 2594919 w 2693773"/>
              <a:gd name="connsiteY68" fmla="*/ 4416005 h 5602253"/>
              <a:gd name="connsiteX69" fmla="*/ 2594919 w 2693773"/>
              <a:gd name="connsiteY69" fmla="*/ 4650783 h 5602253"/>
              <a:gd name="connsiteX70" fmla="*/ 2570205 w 2693773"/>
              <a:gd name="connsiteY70" fmla="*/ 4749637 h 5602253"/>
              <a:gd name="connsiteX71" fmla="*/ 2545492 w 2693773"/>
              <a:gd name="connsiteY71" fmla="*/ 4786708 h 5602253"/>
              <a:gd name="connsiteX72" fmla="*/ 2508422 w 2693773"/>
              <a:gd name="connsiteY72" fmla="*/ 4910275 h 5602253"/>
              <a:gd name="connsiteX73" fmla="*/ 2483708 w 2693773"/>
              <a:gd name="connsiteY73" fmla="*/ 4947345 h 5602253"/>
              <a:gd name="connsiteX74" fmla="*/ 2421924 w 2693773"/>
              <a:gd name="connsiteY74" fmla="*/ 5058556 h 5602253"/>
              <a:gd name="connsiteX75" fmla="*/ 2347784 w 2693773"/>
              <a:gd name="connsiteY75" fmla="*/ 5083270 h 5602253"/>
              <a:gd name="connsiteX76" fmla="*/ 2310713 w 2693773"/>
              <a:gd name="connsiteY76" fmla="*/ 5095626 h 5602253"/>
              <a:gd name="connsiteX77" fmla="*/ 2187146 w 2693773"/>
              <a:gd name="connsiteY77" fmla="*/ 5083270 h 5602253"/>
              <a:gd name="connsiteX78" fmla="*/ 2150076 w 2693773"/>
              <a:gd name="connsiteY78" fmla="*/ 5070913 h 5602253"/>
              <a:gd name="connsiteX79" fmla="*/ 2137719 w 2693773"/>
              <a:gd name="connsiteY79" fmla="*/ 5033843 h 5602253"/>
              <a:gd name="connsiteX80" fmla="*/ 2100649 w 2693773"/>
              <a:gd name="connsiteY80" fmla="*/ 5009129 h 5602253"/>
              <a:gd name="connsiteX81" fmla="*/ 2063578 w 2693773"/>
              <a:gd name="connsiteY81" fmla="*/ 4910275 h 5602253"/>
              <a:gd name="connsiteX82" fmla="*/ 2038865 w 2693773"/>
              <a:gd name="connsiteY82" fmla="*/ 4836135 h 5602253"/>
              <a:gd name="connsiteX83" fmla="*/ 2026508 w 2693773"/>
              <a:gd name="connsiteY83" fmla="*/ 4799064 h 5602253"/>
              <a:gd name="connsiteX84" fmla="*/ 2014151 w 2693773"/>
              <a:gd name="connsiteY84" fmla="*/ 4761994 h 5602253"/>
              <a:gd name="connsiteX85" fmla="*/ 2001794 w 2693773"/>
              <a:gd name="connsiteY85" fmla="*/ 4712567 h 5602253"/>
              <a:gd name="connsiteX86" fmla="*/ 1964724 w 2693773"/>
              <a:gd name="connsiteY86" fmla="*/ 4428362 h 5602253"/>
              <a:gd name="connsiteX87" fmla="*/ 1940011 w 2693773"/>
              <a:gd name="connsiteY87" fmla="*/ 4391291 h 5602253"/>
              <a:gd name="connsiteX88" fmla="*/ 1902940 w 2693773"/>
              <a:gd name="connsiteY88" fmla="*/ 4378935 h 5602253"/>
              <a:gd name="connsiteX89" fmla="*/ 1865870 w 2693773"/>
              <a:gd name="connsiteY89" fmla="*/ 4354221 h 5602253"/>
              <a:gd name="connsiteX90" fmla="*/ 1841157 w 2693773"/>
              <a:gd name="connsiteY90" fmla="*/ 4317151 h 5602253"/>
              <a:gd name="connsiteX91" fmla="*/ 1804086 w 2693773"/>
              <a:gd name="connsiteY91" fmla="*/ 4304794 h 5602253"/>
              <a:gd name="connsiteX92" fmla="*/ 1779373 w 2693773"/>
              <a:gd name="connsiteY92" fmla="*/ 4267724 h 5602253"/>
              <a:gd name="connsiteX93" fmla="*/ 1655805 w 2693773"/>
              <a:gd name="connsiteY93" fmla="*/ 4218297 h 5602253"/>
              <a:gd name="connsiteX94" fmla="*/ 1581665 w 2693773"/>
              <a:gd name="connsiteY94" fmla="*/ 4193583 h 5602253"/>
              <a:gd name="connsiteX95" fmla="*/ 1519881 w 2693773"/>
              <a:gd name="connsiteY95" fmla="*/ 4144156 h 5602253"/>
              <a:gd name="connsiteX96" fmla="*/ 1482811 w 2693773"/>
              <a:gd name="connsiteY96" fmla="*/ 4107086 h 5602253"/>
              <a:gd name="connsiteX97" fmla="*/ 1408670 w 2693773"/>
              <a:gd name="connsiteY97" fmla="*/ 4057659 h 5602253"/>
              <a:gd name="connsiteX98" fmla="*/ 1346886 w 2693773"/>
              <a:gd name="connsiteY98" fmla="*/ 3946448 h 5602253"/>
              <a:gd name="connsiteX99" fmla="*/ 1322173 w 2693773"/>
              <a:gd name="connsiteY99" fmla="*/ 3909378 h 5602253"/>
              <a:gd name="connsiteX100" fmla="*/ 1309816 w 2693773"/>
              <a:gd name="connsiteY100" fmla="*/ 3588102 h 5602253"/>
              <a:gd name="connsiteX101" fmla="*/ 1371600 w 2693773"/>
              <a:gd name="connsiteY101" fmla="*/ 3476891 h 5602253"/>
              <a:gd name="connsiteX102" fmla="*/ 1408670 w 2693773"/>
              <a:gd name="connsiteY102" fmla="*/ 3402751 h 5602253"/>
              <a:gd name="connsiteX103" fmla="*/ 1421027 w 2693773"/>
              <a:gd name="connsiteY103" fmla="*/ 3353324 h 5602253"/>
              <a:gd name="connsiteX104" fmla="*/ 1445740 w 2693773"/>
              <a:gd name="connsiteY104" fmla="*/ 3279183 h 5602253"/>
              <a:gd name="connsiteX105" fmla="*/ 1433384 w 2693773"/>
              <a:gd name="connsiteY105" fmla="*/ 3069118 h 5602253"/>
              <a:gd name="connsiteX106" fmla="*/ 1371600 w 2693773"/>
              <a:gd name="connsiteY106" fmla="*/ 3007335 h 5602253"/>
              <a:gd name="connsiteX107" fmla="*/ 1297459 w 2693773"/>
              <a:gd name="connsiteY107" fmla="*/ 2982621 h 5602253"/>
              <a:gd name="connsiteX108" fmla="*/ 1260389 w 2693773"/>
              <a:gd name="connsiteY108" fmla="*/ 2970264 h 5602253"/>
              <a:gd name="connsiteX109" fmla="*/ 1037967 w 2693773"/>
              <a:gd name="connsiteY109" fmla="*/ 2945551 h 5602253"/>
              <a:gd name="connsiteX110" fmla="*/ 914400 w 2693773"/>
              <a:gd name="connsiteY110" fmla="*/ 2908481 h 5602253"/>
              <a:gd name="connsiteX111" fmla="*/ 877330 w 2693773"/>
              <a:gd name="connsiteY111" fmla="*/ 2896124 h 5602253"/>
              <a:gd name="connsiteX112" fmla="*/ 815546 w 2693773"/>
              <a:gd name="connsiteY112" fmla="*/ 2883767 h 5602253"/>
              <a:gd name="connsiteX113" fmla="*/ 691978 w 2693773"/>
              <a:gd name="connsiteY113" fmla="*/ 2834340 h 5602253"/>
              <a:gd name="connsiteX114" fmla="*/ 654908 w 2693773"/>
              <a:gd name="connsiteY114" fmla="*/ 2821983 h 5602253"/>
              <a:gd name="connsiteX115" fmla="*/ 617838 w 2693773"/>
              <a:gd name="connsiteY115" fmla="*/ 2784913 h 5602253"/>
              <a:gd name="connsiteX116" fmla="*/ 580767 w 2693773"/>
              <a:gd name="connsiteY116" fmla="*/ 2760199 h 5602253"/>
              <a:gd name="connsiteX117" fmla="*/ 518984 w 2693773"/>
              <a:gd name="connsiteY117" fmla="*/ 2710772 h 5602253"/>
              <a:gd name="connsiteX118" fmla="*/ 481913 w 2693773"/>
              <a:gd name="connsiteY118" fmla="*/ 2673702 h 5602253"/>
              <a:gd name="connsiteX119" fmla="*/ 444843 w 2693773"/>
              <a:gd name="connsiteY119" fmla="*/ 2648989 h 5602253"/>
              <a:gd name="connsiteX120" fmla="*/ 420130 w 2693773"/>
              <a:gd name="connsiteY120" fmla="*/ 2611918 h 5602253"/>
              <a:gd name="connsiteX121" fmla="*/ 383059 w 2693773"/>
              <a:gd name="connsiteY121" fmla="*/ 2562491 h 5602253"/>
              <a:gd name="connsiteX122" fmla="*/ 333632 w 2693773"/>
              <a:gd name="connsiteY122" fmla="*/ 2488351 h 5602253"/>
              <a:gd name="connsiteX123" fmla="*/ 296562 w 2693773"/>
              <a:gd name="connsiteY123" fmla="*/ 2414210 h 5602253"/>
              <a:gd name="connsiteX124" fmla="*/ 271849 w 2693773"/>
              <a:gd name="connsiteY124" fmla="*/ 2340070 h 5602253"/>
              <a:gd name="connsiteX125" fmla="*/ 247135 w 2693773"/>
              <a:gd name="connsiteY125" fmla="*/ 2302999 h 5602253"/>
              <a:gd name="connsiteX126" fmla="*/ 222422 w 2693773"/>
              <a:gd name="connsiteY126" fmla="*/ 2228859 h 5602253"/>
              <a:gd name="connsiteX127" fmla="*/ 160638 w 2693773"/>
              <a:gd name="connsiteY127" fmla="*/ 2043508 h 5602253"/>
              <a:gd name="connsiteX128" fmla="*/ 135924 w 2693773"/>
              <a:gd name="connsiteY128" fmla="*/ 1969367 h 5602253"/>
              <a:gd name="connsiteX129" fmla="*/ 123567 w 2693773"/>
              <a:gd name="connsiteY129" fmla="*/ 1932297 h 5602253"/>
              <a:gd name="connsiteX130" fmla="*/ 98854 w 2693773"/>
              <a:gd name="connsiteY130" fmla="*/ 1833443 h 5602253"/>
              <a:gd name="connsiteX131" fmla="*/ 86497 w 2693773"/>
              <a:gd name="connsiteY131" fmla="*/ 1784016 h 5602253"/>
              <a:gd name="connsiteX132" fmla="*/ 61784 w 2693773"/>
              <a:gd name="connsiteY132" fmla="*/ 1746945 h 5602253"/>
              <a:gd name="connsiteX133" fmla="*/ 74140 w 2693773"/>
              <a:gd name="connsiteY133" fmla="*/ 1054967 h 5602253"/>
              <a:gd name="connsiteX134" fmla="*/ 86497 w 2693773"/>
              <a:gd name="connsiteY134" fmla="*/ 956113 h 5602253"/>
              <a:gd name="connsiteX135" fmla="*/ 98854 w 2693773"/>
              <a:gd name="connsiteY135" fmla="*/ 919043 h 5602253"/>
              <a:gd name="connsiteX136" fmla="*/ 123567 w 2693773"/>
              <a:gd name="connsiteY136" fmla="*/ 733691 h 5602253"/>
              <a:gd name="connsiteX137" fmla="*/ 135924 w 2693773"/>
              <a:gd name="connsiteY137" fmla="*/ 684264 h 5602253"/>
              <a:gd name="connsiteX138" fmla="*/ 160638 w 2693773"/>
              <a:gd name="connsiteY138" fmla="*/ 511270 h 5602253"/>
              <a:gd name="connsiteX139" fmla="*/ 185351 w 2693773"/>
              <a:gd name="connsiteY139" fmla="*/ 437129 h 5602253"/>
              <a:gd name="connsiteX140" fmla="*/ 210065 w 2693773"/>
              <a:gd name="connsiteY140" fmla="*/ 400059 h 5602253"/>
              <a:gd name="connsiteX141" fmla="*/ 222422 w 2693773"/>
              <a:gd name="connsiteY141" fmla="*/ 362989 h 5602253"/>
              <a:gd name="connsiteX142" fmla="*/ 296562 w 2693773"/>
              <a:gd name="connsiteY142" fmla="*/ 301205 h 5602253"/>
              <a:gd name="connsiteX143" fmla="*/ 308919 w 2693773"/>
              <a:gd name="connsiteY143" fmla="*/ 264135 h 5602253"/>
              <a:gd name="connsiteX144" fmla="*/ 383059 w 2693773"/>
              <a:gd name="connsiteY144" fmla="*/ 214708 h 5602253"/>
              <a:gd name="connsiteX145" fmla="*/ 420130 w 2693773"/>
              <a:gd name="connsiteY145" fmla="*/ 189994 h 5602253"/>
              <a:gd name="connsiteX146" fmla="*/ 457200 w 2693773"/>
              <a:gd name="connsiteY146" fmla="*/ 152924 h 5602253"/>
              <a:gd name="connsiteX147" fmla="*/ 568411 w 2693773"/>
              <a:gd name="connsiteY147" fmla="*/ 91140 h 5602253"/>
              <a:gd name="connsiteX148" fmla="*/ 617838 w 2693773"/>
              <a:gd name="connsiteY148" fmla="*/ 78783 h 5602253"/>
              <a:gd name="connsiteX149" fmla="*/ 654908 w 2693773"/>
              <a:gd name="connsiteY149" fmla="*/ 54070 h 5602253"/>
              <a:gd name="connsiteX150" fmla="*/ 815546 w 2693773"/>
              <a:gd name="connsiteY150" fmla="*/ 41713 h 5602253"/>
              <a:gd name="connsiteX151" fmla="*/ 1000897 w 2693773"/>
              <a:gd name="connsiteY151" fmla="*/ 66426 h 5602253"/>
              <a:gd name="connsiteX152" fmla="*/ 1149178 w 2693773"/>
              <a:gd name="connsiteY152" fmla="*/ 78783 h 5602253"/>
              <a:gd name="connsiteX153" fmla="*/ 1482811 w 2693773"/>
              <a:gd name="connsiteY153" fmla="*/ 66426 h 5602253"/>
              <a:gd name="connsiteX154" fmla="*/ 1519881 w 2693773"/>
              <a:gd name="connsiteY154" fmla="*/ 54070 h 5602253"/>
              <a:gd name="connsiteX155" fmla="*/ 1594022 w 2693773"/>
              <a:gd name="connsiteY155" fmla="*/ 41713 h 5602253"/>
              <a:gd name="connsiteX156" fmla="*/ 1655805 w 2693773"/>
              <a:gd name="connsiteY156" fmla="*/ 29356 h 5602253"/>
              <a:gd name="connsiteX157" fmla="*/ 1828800 w 2693773"/>
              <a:gd name="connsiteY157" fmla="*/ 4643 h 5602253"/>
              <a:gd name="connsiteX158" fmla="*/ 1977081 w 2693773"/>
              <a:gd name="connsiteY158" fmla="*/ 16999 h 5602253"/>
              <a:gd name="connsiteX159" fmla="*/ 2063578 w 2693773"/>
              <a:gd name="connsiteY159" fmla="*/ 54070 h 5602253"/>
              <a:gd name="connsiteX160" fmla="*/ 2113005 w 2693773"/>
              <a:gd name="connsiteY160" fmla="*/ 66426 h 5602253"/>
              <a:gd name="connsiteX161" fmla="*/ 2323070 w 2693773"/>
              <a:gd name="connsiteY161" fmla="*/ 103497 h 5602253"/>
              <a:gd name="connsiteX162" fmla="*/ 2360140 w 2693773"/>
              <a:gd name="connsiteY162" fmla="*/ 115853 h 5602253"/>
              <a:gd name="connsiteX163" fmla="*/ 2421924 w 2693773"/>
              <a:gd name="connsiteY163" fmla="*/ 128210 h 5602253"/>
              <a:gd name="connsiteX164" fmla="*/ 2458994 w 2693773"/>
              <a:gd name="connsiteY164" fmla="*/ 152924 h 5602253"/>
              <a:gd name="connsiteX165" fmla="*/ 2508422 w 2693773"/>
              <a:gd name="connsiteY165" fmla="*/ 264135 h 5602253"/>
              <a:gd name="connsiteX166" fmla="*/ 2520778 w 2693773"/>
              <a:gd name="connsiteY166" fmla="*/ 301205 h 5602253"/>
              <a:gd name="connsiteX167" fmla="*/ 2533135 w 2693773"/>
              <a:gd name="connsiteY167" fmla="*/ 412416 h 5602253"/>
              <a:gd name="connsiteX168" fmla="*/ 2545492 w 2693773"/>
              <a:gd name="connsiteY168" fmla="*/ 449486 h 5602253"/>
              <a:gd name="connsiteX169" fmla="*/ 2533135 w 2693773"/>
              <a:gd name="connsiteY169" fmla="*/ 622481 h 5602253"/>
              <a:gd name="connsiteX170" fmla="*/ 2508422 w 2693773"/>
              <a:gd name="connsiteY170" fmla="*/ 659551 h 5602253"/>
              <a:gd name="connsiteX171" fmla="*/ 2446638 w 2693773"/>
              <a:gd name="connsiteY171" fmla="*/ 783118 h 5602253"/>
              <a:gd name="connsiteX172" fmla="*/ 2434281 w 2693773"/>
              <a:gd name="connsiteY172" fmla="*/ 820189 h 5602253"/>
              <a:gd name="connsiteX173" fmla="*/ 2323070 w 2693773"/>
              <a:gd name="connsiteY173" fmla="*/ 906686 h 5602253"/>
              <a:gd name="connsiteX174" fmla="*/ 2273643 w 2693773"/>
              <a:gd name="connsiteY174" fmla="*/ 919043 h 5602253"/>
              <a:gd name="connsiteX175" fmla="*/ 2199503 w 2693773"/>
              <a:gd name="connsiteY175" fmla="*/ 943756 h 5602253"/>
              <a:gd name="connsiteX176" fmla="*/ 1902940 w 2693773"/>
              <a:gd name="connsiteY176" fmla="*/ 931399 h 5602253"/>
              <a:gd name="connsiteX177" fmla="*/ 1853513 w 2693773"/>
              <a:gd name="connsiteY177" fmla="*/ 919043 h 5602253"/>
              <a:gd name="connsiteX178" fmla="*/ 1791730 w 2693773"/>
              <a:gd name="connsiteY178" fmla="*/ 906686 h 5602253"/>
              <a:gd name="connsiteX179" fmla="*/ 1717589 w 2693773"/>
              <a:gd name="connsiteY179" fmla="*/ 881972 h 5602253"/>
              <a:gd name="connsiteX180" fmla="*/ 1643449 w 2693773"/>
              <a:gd name="connsiteY180" fmla="*/ 832545 h 5602253"/>
              <a:gd name="connsiteX181" fmla="*/ 1556951 w 2693773"/>
              <a:gd name="connsiteY181" fmla="*/ 770762 h 5602253"/>
              <a:gd name="connsiteX182" fmla="*/ 1507524 w 2693773"/>
              <a:gd name="connsiteY182" fmla="*/ 721335 h 5602253"/>
              <a:gd name="connsiteX183" fmla="*/ 1482811 w 2693773"/>
              <a:gd name="connsiteY183" fmla="*/ 684264 h 5602253"/>
              <a:gd name="connsiteX184" fmla="*/ 1445740 w 2693773"/>
              <a:gd name="connsiteY184" fmla="*/ 659551 h 5602253"/>
              <a:gd name="connsiteX185" fmla="*/ 1383957 w 2693773"/>
              <a:gd name="connsiteY185" fmla="*/ 597767 h 5602253"/>
              <a:gd name="connsiteX186" fmla="*/ 1334530 w 2693773"/>
              <a:gd name="connsiteY186" fmla="*/ 523626 h 5602253"/>
              <a:gd name="connsiteX187" fmla="*/ 1309816 w 2693773"/>
              <a:gd name="connsiteY187" fmla="*/ 486556 h 5602253"/>
              <a:gd name="connsiteX188" fmla="*/ 1285103 w 2693773"/>
              <a:gd name="connsiteY188" fmla="*/ 449486 h 5602253"/>
              <a:gd name="connsiteX189" fmla="*/ 1248032 w 2693773"/>
              <a:gd name="connsiteY189" fmla="*/ 412416 h 5602253"/>
              <a:gd name="connsiteX190" fmla="*/ 1223319 w 2693773"/>
              <a:gd name="connsiteY190" fmla="*/ 375345 h 5602253"/>
              <a:gd name="connsiteX191" fmla="*/ 1112108 w 2693773"/>
              <a:gd name="connsiteY191" fmla="*/ 350632 h 5602253"/>
              <a:gd name="connsiteX192" fmla="*/ 1075038 w 2693773"/>
              <a:gd name="connsiteY192" fmla="*/ 338275 h 5602253"/>
              <a:gd name="connsiteX193" fmla="*/ 864973 w 2693773"/>
              <a:gd name="connsiteY193" fmla="*/ 325918 h 5602253"/>
              <a:gd name="connsiteX194" fmla="*/ 716692 w 2693773"/>
              <a:gd name="connsiteY194" fmla="*/ 350632 h 5602253"/>
              <a:gd name="connsiteX195" fmla="*/ 667265 w 2693773"/>
              <a:gd name="connsiteY195" fmla="*/ 412416 h 5602253"/>
              <a:gd name="connsiteX196" fmla="*/ 642551 w 2693773"/>
              <a:gd name="connsiteY196" fmla="*/ 511270 h 5602253"/>
              <a:gd name="connsiteX197" fmla="*/ 667265 w 2693773"/>
              <a:gd name="connsiteY197" fmla="*/ 746048 h 5602253"/>
              <a:gd name="connsiteX198" fmla="*/ 679622 w 2693773"/>
              <a:gd name="connsiteY198" fmla="*/ 881972 h 5602253"/>
              <a:gd name="connsiteX199" fmla="*/ 704335 w 2693773"/>
              <a:gd name="connsiteY199" fmla="*/ 956113 h 5602253"/>
              <a:gd name="connsiteX200" fmla="*/ 729049 w 2693773"/>
              <a:gd name="connsiteY200" fmla="*/ 1054967 h 5602253"/>
              <a:gd name="connsiteX201" fmla="*/ 741405 w 2693773"/>
              <a:gd name="connsiteY201" fmla="*/ 1116751 h 5602253"/>
              <a:gd name="connsiteX202" fmla="*/ 753762 w 2693773"/>
              <a:gd name="connsiteY202" fmla="*/ 1153821 h 5602253"/>
              <a:gd name="connsiteX203" fmla="*/ 766119 w 2693773"/>
              <a:gd name="connsiteY203" fmla="*/ 1215605 h 5602253"/>
              <a:gd name="connsiteX204" fmla="*/ 840259 w 2693773"/>
              <a:gd name="connsiteY204" fmla="*/ 1363886 h 5602253"/>
              <a:gd name="connsiteX205" fmla="*/ 926757 w 2693773"/>
              <a:gd name="connsiteY205" fmla="*/ 1400956 h 5602253"/>
              <a:gd name="connsiteX206" fmla="*/ 1000897 w 2693773"/>
              <a:gd name="connsiteY206" fmla="*/ 1438026 h 5602253"/>
              <a:gd name="connsiteX207" fmla="*/ 1075038 w 2693773"/>
              <a:gd name="connsiteY207" fmla="*/ 1487453 h 5602253"/>
              <a:gd name="connsiteX208" fmla="*/ 1186249 w 2693773"/>
              <a:gd name="connsiteY208" fmla="*/ 1524524 h 5602253"/>
              <a:gd name="connsiteX209" fmla="*/ 1223319 w 2693773"/>
              <a:gd name="connsiteY209" fmla="*/ 1536881 h 5602253"/>
              <a:gd name="connsiteX210" fmla="*/ 1322173 w 2693773"/>
              <a:gd name="connsiteY210" fmla="*/ 1573951 h 5602253"/>
              <a:gd name="connsiteX211" fmla="*/ 1421027 w 2693773"/>
              <a:gd name="connsiteY211" fmla="*/ 1598664 h 5602253"/>
              <a:gd name="connsiteX212" fmla="*/ 1631092 w 2693773"/>
              <a:gd name="connsiteY212" fmla="*/ 1611021 h 5602253"/>
              <a:gd name="connsiteX213" fmla="*/ 1964724 w 2693773"/>
              <a:gd name="connsiteY213" fmla="*/ 1635735 h 5602253"/>
              <a:gd name="connsiteX214" fmla="*/ 2026508 w 2693773"/>
              <a:gd name="connsiteY214" fmla="*/ 1648091 h 5602253"/>
              <a:gd name="connsiteX215" fmla="*/ 2113005 w 2693773"/>
              <a:gd name="connsiteY215" fmla="*/ 1660448 h 5602253"/>
              <a:gd name="connsiteX216" fmla="*/ 2236573 w 2693773"/>
              <a:gd name="connsiteY216" fmla="*/ 1685162 h 5602253"/>
              <a:gd name="connsiteX217" fmla="*/ 2310713 w 2693773"/>
              <a:gd name="connsiteY217" fmla="*/ 1709875 h 5602253"/>
              <a:gd name="connsiteX218" fmla="*/ 2360140 w 2693773"/>
              <a:gd name="connsiteY218" fmla="*/ 1759302 h 5602253"/>
              <a:gd name="connsiteX219" fmla="*/ 2446638 w 2693773"/>
              <a:gd name="connsiteY219" fmla="*/ 1845799 h 5602253"/>
              <a:gd name="connsiteX220" fmla="*/ 2458994 w 2693773"/>
              <a:gd name="connsiteY220" fmla="*/ 1882870 h 5602253"/>
              <a:gd name="connsiteX221" fmla="*/ 2508422 w 2693773"/>
              <a:gd name="connsiteY221" fmla="*/ 1957010 h 5602253"/>
              <a:gd name="connsiteX222" fmla="*/ 2533135 w 2693773"/>
              <a:gd name="connsiteY222" fmla="*/ 1994081 h 5602253"/>
              <a:gd name="connsiteX223" fmla="*/ 2557849 w 2693773"/>
              <a:gd name="connsiteY223" fmla="*/ 2031151 h 5602253"/>
              <a:gd name="connsiteX224" fmla="*/ 2582562 w 2693773"/>
              <a:gd name="connsiteY224" fmla="*/ 2068221 h 5602253"/>
              <a:gd name="connsiteX225" fmla="*/ 2607276 w 2693773"/>
              <a:gd name="connsiteY225" fmla="*/ 2167075 h 5602253"/>
              <a:gd name="connsiteX226" fmla="*/ 2631989 w 2693773"/>
              <a:gd name="connsiteY226" fmla="*/ 2241216 h 5602253"/>
              <a:gd name="connsiteX227" fmla="*/ 2656703 w 2693773"/>
              <a:gd name="connsiteY227" fmla="*/ 2340070 h 5602253"/>
              <a:gd name="connsiteX228" fmla="*/ 2681416 w 2693773"/>
              <a:gd name="connsiteY228" fmla="*/ 2414210 h 5602253"/>
              <a:gd name="connsiteX229" fmla="*/ 2693773 w 2693773"/>
              <a:gd name="connsiteY229" fmla="*/ 2488351 h 5602253"/>
              <a:gd name="connsiteX230" fmla="*/ 2681416 w 2693773"/>
              <a:gd name="connsiteY230" fmla="*/ 2896124 h 5602253"/>
              <a:gd name="connsiteX231" fmla="*/ 2669059 w 2693773"/>
              <a:gd name="connsiteY231" fmla="*/ 2933194 h 5602253"/>
              <a:gd name="connsiteX232" fmla="*/ 2656703 w 2693773"/>
              <a:gd name="connsiteY232" fmla="*/ 2982621 h 5602253"/>
              <a:gd name="connsiteX233" fmla="*/ 2619632 w 2693773"/>
              <a:gd name="connsiteY233" fmla="*/ 3093832 h 5602253"/>
              <a:gd name="connsiteX234" fmla="*/ 2594919 w 2693773"/>
              <a:gd name="connsiteY234" fmla="*/ 3192686 h 5602253"/>
              <a:gd name="connsiteX235" fmla="*/ 2570205 w 2693773"/>
              <a:gd name="connsiteY235" fmla="*/ 3266826 h 5602253"/>
              <a:gd name="connsiteX236" fmla="*/ 2557849 w 2693773"/>
              <a:gd name="connsiteY236" fmla="*/ 3303897 h 5602253"/>
              <a:gd name="connsiteX237" fmla="*/ 2520778 w 2693773"/>
              <a:gd name="connsiteY237" fmla="*/ 3378037 h 5602253"/>
              <a:gd name="connsiteX238" fmla="*/ 2434281 w 2693773"/>
              <a:gd name="connsiteY238" fmla="*/ 3415108 h 5602253"/>
              <a:gd name="connsiteX239" fmla="*/ 2397211 w 2693773"/>
              <a:gd name="connsiteY239" fmla="*/ 3452178 h 5602253"/>
              <a:gd name="connsiteX240" fmla="*/ 2347784 w 2693773"/>
              <a:gd name="connsiteY240" fmla="*/ 3464535 h 5602253"/>
              <a:gd name="connsiteX241" fmla="*/ 2273643 w 2693773"/>
              <a:gd name="connsiteY241" fmla="*/ 3489248 h 5602253"/>
              <a:gd name="connsiteX242" fmla="*/ 2162432 w 2693773"/>
              <a:gd name="connsiteY242" fmla="*/ 3526318 h 5602253"/>
              <a:gd name="connsiteX243" fmla="*/ 2125362 w 2693773"/>
              <a:gd name="connsiteY243" fmla="*/ 3538675 h 5602253"/>
              <a:gd name="connsiteX244" fmla="*/ 2088292 w 2693773"/>
              <a:gd name="connsiteY244" fmla="*/ 3563389 h 5602253"/>
              <a:gd name="connsiteX245" fmla="*/ 1964724 w 2693773"/>
              <a:gd name="connsiteY245" fmla="*/ 3588102 h 5602253"/>
              <a:gd name="connsiteX246" fmla="*/ 1878227 w 2693773"/>
              <a:gd name="connsiteY246" fmla="*/ 3612816 h 5602253"/>
              <a:gd name="connsiteX247" fmla="*/ 1779373 w 2693773"/>
              <a:gd name="connsiteY247" fmla="*/ 3625172 h 5602253"/>
              <a:gd name="connsiteX248" fmla="*/ 1519881 w 2693773"/>
              <a:gd name="connsiteY248" fmla="*/ 3711670 h 5602253"/>
              <a:gd name="connsiteX249" fmla="*/ 1482811 w 2693773"/>
              <a:gd name="connsiteY249" fmla="*/ 3724026 h 5602253"/>
              <a:gd name="connsiteX250" fmla="*/ 1396313 w 2693773"/>
              <a:gd name="connsiteY250" fmla="*/ 3748740 h 5602253"/>
              <a:gd name="connsiteX251" fmla="*/ 1359243 w 2693773"/>
              <a:gd name="connsiteY251" fmla="*/ 3773453 h 5602253"/>
              <a:gd name="connsiteX252" fmla="*/ 1334530 w 2693773"/>
              <a:gd name="connsiteY252" fmla="*/ 3810524 h 5602253"/>
              <a:gd name="connsiteX253" fmla="*/ 1260389 w 2693773"/>
              <a:gd name="connsiteY253" fmla="*/ 3884664 h 5602253"/>
              <a:gd name="connsiteX254" fmla="*/ 1223319 w 2693773"/>
              <a:gd name="connsiteY254" fmla="*/ 3958805 h 5602253"/>
              <a:gd name="connsiteX255" fmla="*/ 1198605 w 2693773"/>
              <a:gd name="connsiteY255" fmla="*/ 3995875 h 5602253"/>
              <a:gd name="connsiteX256" fmla="*/ 1186249 w 2693773"/>
              <a:gd name="connsiteY256" fmla="*/ 4045302 h 5602253"/>
              <a:gd name="connsiteX257" fmla="*/ 1173892 w 2693773"/>
              <a:gd name="connsiteY257" fmla="*/ 4082372 h 5602253"/>
              <a:gd name="connsiteX258" fmla="*/ 1161535 w 2693773"/>
              <a:gd name="connsiteY258" fmla="*/ 4144156 h 5602253"/>
              <a:gd name="connsiteX259" fmla="*/ 1149178 w 2693773"/>
              <a:gd name="connsiteY259" fmla="*/ 4181226 h 5602253"/>
              <a:gd name="connsiteX260" fmla="*/ 1136822 w 2693773"/>
              <a:gd name="connsiteY260" fmla="*/ 4243010 h 5602253"/>
              <a:gd name="connsiteX261" fmla="*/ 1112108 w 2693773"/>
              <a:gd name="connsiteY261" fmla="*/ 4317151 h 5602253"/>
              <a:gd name="connsiteX262" fmla="*/ 1136822 w 2693773"/>
              <a:gd name="connsiteY262" fmla="*/ 4613713 h 5602253"/>
              <a:gd name="connsiteX263" fmla="*/ 1173892 w 2693773"/>
              <a:gd name="connsiteY263" fmla="*/ 4749637 h 5602253"/>
              <a:gd name="connsiteX264" fmla="*/ 1198605 w 2693773"/>
              <a:gd name="connsiteY264" fmla="*/ 4786708 h 5602253"/>
              <a:gd name="connsiteX265" fmla="*/ 1210962 w 2693773"/>
              <a:gd name="connsiteY265" fmla="*/ 4823778 h 5602253"/>
              <a:gd name="connsiteX266" fmla="*/ 1297459 w 2693773"/>
              <a:gd name="connsiteY266" fmla="*/ 4947345 h 5602253"/>
              <a:gd name="connsiteX267" fmla="*/ 1346886 w 2693773"/>
              <a:gd name="connsiteY267" fmla="*/ 5021486 h 5602253"/>
              <a:gd name="connsiteX268" fmla="*/ 1359243 w 2693773"/>
              <a:gd name="connsiteY268" fmla="*/ 5058556 h 5602253"/>
              <a:gd name="connsiteX269" fmla="*/ 1408670 w 2693773"/>
              <a:gd name="connsiteY269" fmla="*/ 5132697 h 5602253"/>
              <a:gd name="connsiteX270" fmla="*/ 1433384 w 2693773"/>
              <a:gd name="connsiteY270" fmla="*/ 5206837 h 5602253"/>
              <a:gd name="connsiteX271" fmla="*/ 1482811 w 2693773"/>
              <a:gd name="connsiteY271" fmla="*/ 5367475 h 5602253"/>
              <a:gd name="connsiteX272" fmla="*/ 1507524 w 2693773"/>
              <a:gd name="connsiteY272" fmla="*/ 5429259 h 5602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</a:cxnLst>
            <a:rect l="l" t="t" r="r" b="b"/>
            <a:pathLst>
              <a:path w="2693773" h="5602253">
                <a:moveTo>
                  <a:pt x="1309816" y="5602253"/>
                </a:moveTo>
                <a:cubicBezTo>
                  <a:pt x="1305697" y="5589896"/>
                  <a:pt x="1301037" y="5577707"/>
                  <a:pt x="1297459" y="5565183"/>
                </a:cubicBezTo>
                <a:cubicBezTo>
                  <a:pt x="1292794" y="5548854"/>
                  <a:pt x="1291793" y="5531366"/>
                  <a:pt x="1285103" y="5515756"/>
                </a:cubicBezTo>
                <a:cubicBezTo>
                  <a:pt x="1279253" y="5502106"/>
                  <a:pt x="1267031" y="5491969"/>
                  <a:pt x="1260389" y="5478686"/>
                </a:cubicBezTo>
                <a:cubicBezTo>
                  <a:pt x="1249607" y="5457123"/>
                  <a:pt x="1248106" y="5418709"/>
                  <a:pt x="1223319" y="5404545"/>
                </a:cubicBezTo>
                <a:cubicBezTo>
                  <a:pt x="1205084" y="5394125"/>
                  <a:pt x="1182130" y="5396308"/>
                  <a:pt x="1161535" y="5392189"/>
                </a:cubicBezTo>
                <a:cubicBezTo>
                  <a:pt x="1145059" y="5383951"/>
                  <a:pt x="1130057" y="5371617"/>
                  <a:pt x="1112108" y="5367475"/>
                </a:cubicBezTo>
                <a:cubicBezTo>
                  <a:pt x="1075765" y="5359088"/>
                  <a:pt x="1037762" y="5360789"/>
                  <a:pt x="1000897" y="5355118"/>
                </a:cubicBezTo>
                <a:cubicBezTo>
                  <a:pt x="984112" y="5352536"/>
                  <a:pt x="967946" y="5346881"/>
                  <a:pt x="951470" y="5342762"/>
                </a:cubicBezTo>
                <a:cubicBezTo>
                  <a:pt x="934994" y="5330405"/>
                  <a:pt x="920463" y="5314901"/>
                  <a:pt x="902043" y="5305691"/>
                </a:cubicBezTo>
                <a:cubicBezTo>
                  <a:pt x="886853" y="5298096"/>
                  <a:pt x="868945" y="5298000"/>
                  <a:pt x="852616" y="5293335"/>
                </a:cubicBezTo>
                <a:cubicBezTo>
                  <a:pt x="728486" y="5257870"/>
                  <a:pt x="920689" y="5307264"/>
                  <a:pt x="766119" y="5268621"/>
                </a:cubicBezTo>
                <a:cubicBezTo>
                  <a:pt x="753762" y="5260383"/>
                  <a:pt x="743274" y="5248175"/>
                  <a:pt x="729049" y="5243908"/>
                </a:cubicBezTo>
                <a:cubicBezTo>
                  <a:pt x="716868" y="5240254"/>
                  <a:pt x="549236" y="5219886"/>
                  <a:pt x="543697" y="5219194"/>
                </a:cubicBezTo>
                <a:cubicBezTo>
                  <a:pt x="531340" y="5215075"/>
                  <a:pt x="519578" y="5208225"/>
                  <a:pt x="506627" y="5206837"/>
                </a:cubicBezTo>
                <a:cubicBezTo>
                  <a:pt x="403913" y="5195832"/>
                  <a:pt x="299401" y="5200284"/>
                  <a:pt x="197708" y="5182124"/>
                </a:cubicBezTo>
                <a:cubicBezTo>
                  <a:pt x="180505" y="5179052"/>
                  <a:pt x="171367" y="5158847"/>
                  <a:pt x="160638" y="5145053"/>
                </a:cubicBezTo>
                <a:cubicBezTo>
                  <a:pt x="142403" y="5121608"/>
                  <a:pt x="120604" y="5099091"/>
                  <a:pt x="111211" y="5070913"/>
                </a:cubicBezTo>
                <a:cubicBezTo>
                  <a:pt x="107092" y="5058556"/>
                  <a:pt x="104679" y="5045493"/>
                  <a:pt x="98854" y="5033843"/>
                </a:cubicBezTo>
                <a:cubicBezTo>
                  <a:pt x="36808" y="4909752"/>
                  <a:pt x="114412" y="5098978"/>
                  <a:pt x="49427" y="4947345"/>
                </a:cubicBezTo>
                <a:cubicBezTo>
                  <a:pt x="44296" y="4935373"/>
                  <a:pt x="40648" y="4922799"/>
                  <a:pt x="37070" y="4910275"/>
                </a:cubicBezTo>
                <a:cubicBezTo>
                  <a:pt x="32404" y="4893946"/>
                  <a:pt x="31403" y="4876458"/>
                  <a:pt x="24713" y="4860848"/>
                </a:cubicBezTo>
                <a:cubicBezTo>
                  <a:pt x="18863" y="4847198"/>
                  <a:pt x="8238" y="4836135"/>
                  <a:pt x="0" y="4823778"/>
                </a:cubicBezTo>
                <a:cubicBezTo>
                  <a:pt x="4119" y="4753756"/>
                  <a:pt x="5378" y="4683508"/>
                  <a:pt x="12357" y="4613713"/>
                </a:cubicBezTo>
                <a:cubicBezTo>
                  <a:pt x="16195" y="4575330"/>
                  <a:pt x="58330" y="4526217"/>
                  <a:pt x="74140" y="4502502"/>
                </a:cubicBezTo>
                <a:cubicBezTo>
                  <a:pt x="99804" y="4464007"/>
                  <a:pt x="117550" y="4427094"/>
                  <a:pt x="172994" y="4416005"/>
                </a:cubicBezTo>
                <a:cubicBezTo>
                  <a:pt x="193589" y="4411886"/>
                  <a:pt x="214403" y="4408742"/>
                  <a:pt x="234778" y="4403648"/>
                </a:cubicBezTo>
                <a:cubicBezTo>
                  <a:pt x="247415" y="4400489"/>
                  <a:pt x="259212" y="4394450"/>
                  <a:pt x="271849" y="4391291"/>
                </a:cubicBezTo>
                <a:cubicBezTo>
                  <a:pt x="292224" y="4386197"/>
                  <a:pt x="313257" y="4384029"/>
                  <a:pt x="333632" y="4378935"/>
                </a:cubicBezTo>
                <a:cubicBezTo>
                  <a:pt x="455322" y="4348513"/>
                  <a:pt x="240810" y="4388227"/>
                  <a:pt x="444843" y="4354221"/>
                </a:cubicBezTo>
                <a:cubicBezTo>
                  <a:pt x="510746" y="4358340"/>
                  <a:pt x="576847" y="4360008"/>
                  <a:pt x="642551" y="4366578"/>
                </a:cubicBezTo>
                <a:cubicBezTo>
                  <a:pt x="664711" y="4368794"/>
                  <a:pt x="706472" y="4383766"/>
                  <a:pt x="729049" y="4391291"/>
                </a:cubicBezTo>
                <a:cubicBezTo>
                  <a:pt x="737287" y="4403648"/>
                  <a:pt x="747730" y="4414791"/>
                  <a:pt x="753762" y="4428362"/>
                </a:cubicBezTo>
                <a:cubicBezTo>
                  <a:pt x="764342" y="4452167"/>
                  <a:pt x="778476" y="4502502"/>
                  <a:pt x="778476" y="4502502"/>
                </a:cubicBezTo>
                <a:cubicBezTo>
                  <a:pt x="774357" y="4539572"/>
                  <a:pt x="772251" y="4576922"/>
                  <a:pt x="766119" y="4613713"/>
                </a:cubicBezTo>
                <a:cubicBezTo>
                  <a:pt x="763978" y="4626561"/>
                  <a:pt x="752763" y="4637796"/>
                  <a:pt x="753762" y="4650783"/>
                </a:cubicBezTo>
                <a:cubicBezTo>
                  <a:pt x="756984" y="4692664"/>
                  <a:pt x="765193" y="4734501"/>
                  <a:pt x="778476" y="4774351"/>
                </a:cubicBezTo>
                <a:lnTo>
                  <a:pt x="803189" y="4848491"/>
                </a:lnTo>
                <a:cubicBezTo>
                  <a:pt x="807308" y="4860848"/>
                  <a:pt x="812991" y="4872790"/>
                  <a:pt x="815546" y="4885562"/>
                </a:cubicBezTo>
                <a:cubicBezTo>
                  <a:pt x="824037" y="4928017"/>
                  <a:pt x="828629" y="4956065"/>
                  <a:pt x="840259" y="4996772"/>
                </a:cubicBezTo>
                <a:cubicBezTo>
                  <a:pt x="848299" y="5024913"/>
                  <a:pt x="855667" y="5049251"/>
                  <a:pt x="877330" y="5070913"/>
                </a:cubicBezTo>
                <a:cubicBezTo>
                  <a:pt x="887831" y="5081414"/>
                  <a:pt x="902043" y="5087388"/>
                  <a:pt x="914400" y="5095626"/>
                </a:cubicBezTo>
                <a:cubicBezTo>
                  <a:pt x="918519" y="5107983"/>
                  <a:pt x="918620" y="5122526"/>
                  <a:pt x="926757" y="5132697"/>
                </a:cubicBezTo>
                <a:cubicBezTo>
                  <a:pt x="936034" y="5144294"/>
                  <a:pt x="952418" y="5147903"/>
                  <a:pt x="963827" y="5157410"/>
                </a:cubicBezTo>
                <a:cubicBezTo>
                  <a:pt x="977252" y="5168597"/>
                  <a:pt x="988540" y="5182124"/>
                  <a:pt x="1000897" y="5194481"/>
                </a:cubicBezTo>
                <a:cubicBezTo>
                  <a:pt x="1013254" y="5186243"/>
                  <a:pt x="1023742" y="5174034"/>
                  <a:pt x="1037967" y="5169767"/>
                </a:cubicBezTo>
                <a:cubicBezTo>
                  <a:pt x="1079246" y="5157383"/>
                  <a:pt x="1276834" y="5145689"/>
                  <a:pt x="1285103" y="5145053"/>
                </a:cubicBezTo>
                <a:cubicBezTo>
                  <a:pt x="1309816" y="5128577"/>
                  <a:pt x="1349850" y="5123804"/>
                  <a:pt x="1359243" y="5095626"/>
                </a:cubicBezTo>
                <a:cubicBezTo>
                  <a:pt x="1376296" y="5044467"/>
                  <a:pt x="1364375" y="5069394"/>
                  <a:pt x="1396313" y="5021486"/>
                </a:cubicBezTo>
                <a:cubicBezTo>
                  <a:pt x="1430189" y="4885983"/>
                  <a:pt x="1392383" y="5050395"/>
                  <a:pt x="1421027" y="4749637"/>
                </a:cubicBezTo>
                <a:cubicBezTo>
                  <a:pt x="1422262" y="4736671"/>
                  <a:pt x="1429806" y="4725091"/>
                  <a:pt x="1433384" y="4712567"/>
                </a:cubicBezTo>
                <a:cubicBezTo>
                  <a:pt x="1441091" y="4685592"/>
                  <a:pt x="1454458" y="4626828"/>
                  <a:pt x="1458097" y="4601356"/>
                </a:cubicBezTo>
                <a:cubicBezTo>
                  <a:pt x="1473749" y="4491795"/>
                  <a:pt x="1460761" y="4517893"/>
                  <a:pt x="1482811" y="4440718"/>
                </a:cubicBezTo>
                <a:cubicBezTo>
                  <a:pt x="1503517" y="4368246"/>
                  <a:pt x="1483776" y="4438787"/>
                  <a:pt x="1519881" y="4366578"/>
                </a:cubicBezTo>
                <a:cubicBezTo>
                  <a:pt x="1525706" y="4354928"/>
                  <a:pt x="1526413" y="4341158"/>
                  <a:pt x="1532238" y="4329508"/>
                </a:cubicBezTo>
                <a:cubicBezTo>
                  <a:pt x="1538880" y="4316225"/>
                  <a:pt x="1550309" y="4305720"/>
                  <a:pt x="1556951" y="4292437"/>
                </a:cubicBezTo>
                <a:cubicBezTo>
                  <a:pt x="1608103" y="4190132"/>
                  <a:pt x="1523204" y="4324521"/>
                  <a:pt x="1594022" y="4218297"/>
                </a:cubicBezTo>
                <a:cubicBezTo>
                  <a:pt x="1602162" y="4193874"/>
                  <a:pt x="1609314" y="4161579"/>
                  <a:pt x="1631092" y="4144156"/>
                </a:cubicBezTo>
                <a:cubicBezTo>
                  <a:pt x="1641263" y="4136019"/>
                  <a:pt x="1656512" y="4137624"/>
                  <a:pt x="1668162" y="4131799"/>
                </a:cubicBezTo>
                <a:cubicBezTo>
                  <a:pt x="1758073" y="4086844"/>
                  <a:pt x="1634426" y="4117201"/>
                  <a:pt x="1791730" y="4094729"/>
                </a:cubicBezTo>
                <a:cubicBezTo>
                  <a:pt x="1959152" y="4038920"/>
                  <a:pt x="1843334" y="4072804"/>
                  <a:pt x="2248930" y="4094729"/>
                </a:cubicBezTo>
                <a:cubicBezTo>
                  <a:pt x="2261936" y="4095432"/>
                  <a:pt x="2273364" y="4103927"/>
                  <a:pt x="2286000" y="4107086"/>
                </a:cubicBezTo>
                <a:cubicBezTo>
                  <a:pt x="2306375" y="4112180"/>
                  <a:pt x="2327189" y="4115324"/>
                  <a:pt x="2347784" y="4119443"/>
                </a:cubicBezTo>
                <a:cubicBezTo>
                  <a:pt x="2360141" y="4127681"/>
                  <a:pt x="2371283" y="4138124"/>
                  <a:pt x="2384854" y="4144156"/>
                </a:cubicBezTo>
                <a:cubicBezTo>
                  <a:pt x="2517201" y="4202977"/>
                  <a:pt x="2412167" y="4137653"/>
                  <a:pt x="2496065" y="4193583"/>
                </a:cubicBezTo>
                <a:cubicBezTo>
                  <a:pt x="2566894" y="4299828"/>
                  <a:pt x="2481971" y="4165398"/>
                  <a:pt x="2533135" y="4267724"/>
                </a:cubicBezTo>
                <a:cubicBezTo>
                  <a:pt x="2539777" y="4281007"/>
                  <a:pt x="2549611" y="4292437"/>
                  <a:pt x="2557849" y="4304794"/>
                </a:cubicBezTo>
                <a:lnTo>
                  <a:pt x="2582562" y="4378935"/>
                </a:lnTo>
                <a:lnTo>
                  <a:pt x="2594919" y="4416005"/>
                </a:lnTo>
                <a:cubicBezTo>
                  <a:pt x="2612331" y="4537888"/>
                  <a:pt x="2613031" y="4496832"/>
                  <a:pt x="2594919" y="4650783"/>
                </a:cubicBezTo>
                <a:cubicBezTo>
                  <a:pt x="2592750" y="4669223"/>
                  <a:pt x="2581302" y="4727444"/>
                  <a:pt x="2570205" y="4749637"/>
                </a:cubicBezTo>
                <a:cubicBezTo>
                  <a:pt x="2563563" y="4762920"/>
                  <a:pt x="2553730" y="4774351"/>
                  <a:pt x="2545492" y="4786708"/>
                </a:cubicBezTo>
                <a:cubicBezTo>
                  <a:pt x="2538585" y="4814336"/>
                  <a:pt x="2520454" y="4892227"/>
                  <a:pt x="2508422" y="4910275"/>
                </a:cubicBezTo>
                <a:lnTo>
                  <a:pt x="2483708" y="4947345"/>
                </a:lnTo>
                <a:cubicBezTo>
                  <a:pt x="2472828" y="4979986"/>
                  <a:pt x="2453791" y="5047933"/>
                  <a:pt x="2421924" y="5058556"/>
                </a:cubicBezTo>
                <a:lnTo>
                  <a:pt x="2347784" y="5083270"/>
                </a:lnTo>
                <a:lnTo>
                  <a:pt x="2310713" y="5095626"/>
                </a:lnTo>
                <a:cubicBezTo>
                  <a:pt x="2269524" y="5091507"/>
                  <a:pt x="2228059" y="5089564"/>
                  <a:pt x="2187146" y="5083270"/>
                </a:cubicBezTo>
                <a:cubicBezTo>
                  <a:pt x="2174272" y="5081289"/>
                  <a:pt x="2159286" y="5080123"/>
                  <a:pt x="2150076" y="5070913"/>
                </a:cubicBezTo>
                <a:cubicBezTo>
                  <a:pt x="2140866" y="5061703"/>
                  <a:pt x="2145856" y="5044014"/>
                  <a:pt x="2137719" y="5033843"/>
                </a:cubicBezTo>
                <a:cubicBezTo>
                  <a:pt x="2128442" y="5022246"/>
                  <a:pt x="2113006" y="5017367"/>
                  <a:pt x="2100649" y="5009129"/>
                </a:cubicBezTo>
                <a:cubicBezTo>
                  <a:pt x="2071353" y="4862652"/>
                  <a:pt x="2109860" y="5014410"/>
                  <a:pt x="2063578" y="4910275"/>
                </a:cubicBezTo>
                <a:cubicBezTo>
                  <a:pt x="2052998" y="4886470"/>
                  <a:pt x="2047103" y="4860848"/>
                  <a:pt x="2038865" y="4836135"/>
                </a:cubicBezTo>
                <a:lnTo>
                  <a:pt x="2026508" y="4799064"/>
                </a:lnTo>
                <a:cubicBezTo>
                  <a:pt x="2022389" y="4786707"/>
                  <a:pt x="2017310" y="4774630"/>
                  <a:pt x="2014151" y="4761994"/>
                </a:cubicBezTo>
                <a:lnTo>
                  <a:pt x="2001794" y="4712567"/>
                </a:lnTo>
                <a:cubicBezTo>
                  <a:pt x="2000126" y="4684213"/>
                  <a:pt x="2007082" y="4491902"/>
                  <a:pt x="1964724" y="4428362"/>
                </a:cubicBezTo>
                <a:cubicBezTo>
                  <a:pt x="1956486" y="4416005"/>
                  <a:pt x="1951608" y="4400568"/>
                  <a:pt x="1940011" y="4391291"/>
                </a:cubicBezTo>
                <a:cubicBezTo>
                  <a:pt x="1929840" y="4383154"/>
                  <a:pt x="1915297" y="4383054"/>
                  <a:pt x="1902940" y="4378935"/>
                </a:cubicBezTo>
                <a:cubicBezTo>
                  <a:pt x="1890583" y="4370697"/>
                  <a:pt x="1876371" y="4364722"/>
                  <a:pt x="1865870" y="4354221"/>
                </a:cubicBezTo>
                <a:cubicBezTo>
                  <a:pt x="1855369" y="4343720"/>
                  <a:pt x="1852754" y="4326428"/>
                  <a:pt x="1841157" y="4317151"/>
                </a:cubicBezTo>
                <a:cubicBezTo>
                  <a:pt x="1830986" y="4309014"/>
                  <a:pt x="1816443" y="4308913"/>
                  <a:pt x="1804086" y="4304794"/>
                </a:cubicBezTo>
                <a:cubicBezTo>
                  <a:pt x="1795848" y="4292437"/>
                  <a:pt x="1789874" y="4278225"/>
                  <a:pt x="1779373" y="4267724"/>
                </a:cubicBezTo>
                <a:cubicBezTo>
                  <a:pt x="1745937" y="4234288"/>
                  <a:pt x="1698299" y="4231045"/>
                  <a:pt x="1655805" y="4218297"/>
                </a:cubicBezTo>
                <a:cubicBezTo>
                  <a:pt x="1630853" y="4210812"/>
                  <a:pt x="1581665" y="4193583"/>
                  <a:pt x="1581665" y="4193583"/>
                </a:cubicBezTo>
                <a:cubicBezTo>
                  <a:pt x="1526393" y="4110677"/>
                  <a:pt x="1591504" y="4191905"/>
                  <a:pt x="1519881" y="4144156"/>
                </a:cubicBezTo>
                <a:cubicBezTo>
                  <a:pt x="1505341" y="4134463"/>
                  <a:pt x="1496605" y="4117815"/>
                  <a:pt x="1482811" y="4107086"/>
                </a:cubicBezTo>
                <a:cubicBezTo>
                  <a:pt x="1459366" y="4088851"/>
                  <a:pt x="1408670" y="4057659"/>
                  <a:pt x="1408670" y="4057659"/>
                </a:cubicBezTo>
                <a:cubicBezTo>
                  <a:pt x="1386920" y="3992411"/>
                  <a:pt x="1403538" y="4031427"/>
                  <a:pt x="1346886" y="3946448"/>
                </a:cubicBezTo>
                <a:lnTo>
                  <a:pt x="1322173" y="3909378"/>
                </a:lnTo>
                <a:cubicBezTo>
                  <a:pt x="1282819" y="3751963"/>
                  <a:pt x="1288209" y="3814973"/>
                  <a:pt x="1309816" y="3588102"/>
                </a:cubicBezTo>
                <a:cubicBezTo>
                  <a:pt x="1314784" y="3535934"/>
                  <a:pt x="1353216" y="3532042"/>
                  <a:pt x="1371600" y="3476891"/>
                </a:cubicBezTo>
                <a:cubicBezTo>
                  <a:pt x="1388653" y="3425732"/>
                  <a:pt x="1376732" y="3450659"/>
                  <a:pt x="1408670" y="3402751"/>
                </a:cubicBezTo>
                <a:cubicBezTo>
                  <a:pt x="1412789" y="3386275"/>
                  <a:pt x="1416147" y="3369591"/>
                  <a:pt x="1421027" y="3353324"/>
                </a:cubicBezTo>
                <a:cubicBezTo>
                  <a:pt x="1428512" y="3328372"/>
                  <a:pt x="1445740" y="3279183"/>
                  <a:pt x="1445740" y="3279183"/>
                </a:cubicBezTo>
                <a:cubicBezTo>
                  <a:pt x="1441621" y="3209161"/>
                  <a:pt x="1443789" y="3138485"/>
                  <a:pt x="1433384" y="3069118"/>
                </a:cubicBezTo>
                <a:cubicBezTo>
                  <a:pt x="1429559" y="3043620"/>
                  <a:pt x="1391900" y="3016357"/>
                  <a:pt x="1371600" y="3007335"/>
                </a:cubicBezTo>
                <a:cubicBezTo>
                  <a:pt x="1347795" y="2996755"/>
                  <a:pt x="1322173" y="2990859"/>
                  <a:pt x="1297459" y="2982621"/>
                </a:cubicBezTo>
                <a:cubicBezTo>
                  <a:pt x="1285102" y="2978502"/>
                  <a:pt x="1273283" y="2972106"/>
                  <a:pt x="1260389" y="2970264"/>
                </a:cubicBezTo>
                <a:cubicBezTo>
                  <a:pt x="1128854" y="2951474"/>
                  <a:pt x="1202897" y="2960545"/>
                  <a:pt x="1037967" y="2945551"/>
                </a:cubicBezTo>
                <a:cubicBezTo>
                  <a:pt x="963271" y="2926877"/>
                  <a:pt x="1004646" y="2938563"/>
                  <a:pt x="914400" y="2908481"/>
                </a:cubicBezTo>
                <a:cubicBezTo>
                  <a:pt x="902043" y="2904362"/>
                  <a:pt x="890102" y="2898678"/>
                  <a:pt x="877330" y="2896124"/>
                </a:cubicBezTo>
                <a:lnTo>
                  <a:pt x="815546" y="2883767"/>
                </a:lnTo>
                <a:cubicBezTo>
                  <a:pt x="742817" y="2847402"/>
                  <a:pt x="783597" y="2864880"/>
                  <a:pt x="691978" y="2834340"/>
                </a:cubicBezTo>
                <a:lnTo>
                  <a:pt x="654908" y="2821983"/>
                </a:lnTo>
                <a:cubicBezTo>
                  <a:pt x="642551" y="2809626"/>
                  <a:pt x="631263" y="2796100"/>
                  <a:pt x="617838" y="2784913"/>
                </a:cubicBezTo>
                <a:cubicBezTo>
                  <a:pt x="606429" y="2775405"/>
                  <a:pt x="591268" y="2770700"/>
                  <a:pt x="580767" y="2760199"/>
                </a:cubicBezTo>
                <a:cubicBezTo>
                  <a:pt x="524874" y="2704306"/>
                  <a:pt x="591153" y="2734829"/>
                  <a:pt x="518984" y="2710772"/>
                </a:cubicBezTo>
                <a:cubicBezTo>
                  <a:pt x="506627" y="2698415"/>
                  <a:pt x="495338" y="2684889"/>
                  <a:pt x="481913" y="2673702"/>
                </a:cubicBezTo>
                <a:cubicBezTo>
                  <a:pt x="470504" y="2664195"/>
                  <a:pt x="455344" y="2659490"/>
                  <a:pt x="444843" y="2648989"/>
                </a:cubicBezTo>
                <a:cubicBezTo>
                  <a:pt x="434342" y="2638488"/>
                  <a:pt x="428762" y="2624003"/>
                  <a:pt x="420130" y="2611918"/>
                </a:cubicBezTo>
                <a:cubicBezTo>
                  <a:pt x="408160" y="2595159"/>
                  <a:pt x="394869" y="2579363"/>
                  <a:pt x="383059" y="2562491"/>
                </a:cubicBezTo>
                <a:cubicBezTo>
                  <a:pt x="366026" y="2538158"/>
                  <a:pt x="333632" y="2488351"/>
                  <a:pt x="333632" y="2488351"/>
                </a:cubicBezTo>
                <a:cubicBezTo>
                  <a:pt x="288574" y="2353170"/>
                  <a:pt x="360433" y="2557921"/>
                  <a:pt x="296562" y="2414210"/>
                </a:cubicBezTo>
                <a:cubicBezTo>
                  <a:pt x="285982" y="2390405"/>
                  <a:pt x="286299" y="2361745"/>
                  <a:pt x="271849" y="2340070"/>
                </a:cubicBezTo>
                <a:cubicBezTo>
                  <a:pt x="263611" y="2327713"/>
                  <a:pt x="253167" y="2316570"/>
                  <a:pt x="247135" y="2302999"/>
                </a:cubicBezTo>
                <a:cubicBezTo>
                  <a:pt x="236555" y="2279194"/>
                  <a:pt x="230660" y="2253572"/>
                  <a:pt x="222422" y="2228859"/>
                </a:cubicBezTo>
                <a:lnTo>
                  <a:pt x="160638" y="2043508"/>
                </a:lnTo>
                <a:lnTo>
                  <a:pt x="135924" y="1969367"/>
                </a:lnTo>
                <a:cubicBezTo>
                  <a:pt x="131805" y="1957010"/>
                  <a:pt x="126726" y="1944933"/>
                  <a:pt x="123567" y="1932297"/>
                </a:cubicBezTo>
                <a:lnTo>
                  <a:pt x="98854" y="1833443"/>
                </a:lnTo>
                <a:cubicBezTo>
                  <a:pt x="94735" y="1816967"/>
                  <a:pt x="95917" y="1798147"/>
                  <a:pt x="86497" y="1784016"/>
                </a:cubicBezTo>
                <a:lnTo>
                  <a:pt x="61784" y="1746945"/>
                </a:lnTo>
                <a:cubicBezTo>
                  <a:pt x="65903" y="1516286"/>
                  <a:pt x="66934" y="1285551"/>
                  <a:pt x="74140" y="1054967"/>
                </a:cubicBezTo>
                <a:cubicBezTo>
                  <a:pt x="75177" y="1021775"/>
                  <a:pt x="80556" y="988785"/>
                  <a:pt x="86497" y="956113"/>
                </a:cubicBezTo>
                <a:cubicBezTo>
                  <a:pt x="88827" y="943298"/>
                  <a:pt x="94735" y="931400"/>
                  <a:pt x="98854" y="919043"/>
                </a:cubicBezTo>
                <a:cubicBezTo>
                  <a:pt x="107095" y="844876"/>
                  <a:pt x="109703" y="803012"/>
                  <a:pt x="123567" y="733691"/>
                </a:cubicBezTo>
                <a:cubicBezTo>
                  <a:pt x="126898" y="717038"/>
                  <a:pt x="131805" y="700740"/>
                  <a:pt x="135924" y="684264"/>
                </a:cubicBezTo>
                <a:cubicBezTo>
                  <a:pt x="144513" y="598381"/>
                  <a:pt x="140481" y="578462"/>
                  <a:pt x="160638" y="511270"/>
                </a:cubicBezTo>
                <a:cubicBezTo>
                  <a:pt x="168123" y="486318"/>
                  <a:pt x="170901" y="458804"/>
                  <a:pt x="185351" y="437129"/>
                </a:cubicBezTo>
                <a:cubicBezTo>
                  <a:pt x="193589" y="424772"/>
                  <a:pt x="203423" y="413342"/>
                  <a:pt x="210065" y="400059"/>
                </a:cubicBezTo>
                <a:cubicBezTo>
                  <a:pt x="215890" y="388409"/>
                  <a:pt x="215197" y="373827"/>
                  <a:pt x="222422" y="362989"/>
                </a:cubicBezTo>
                <a:cubicBezTo>
                  <a:pt x="241452" y="334444"/>
                  <a:pt x="269206" y="319442"/>
                  <a:pt x="296562" y="301205"/>
                </a:cubicBezTo>
                <a:cubicBezTo>
                  <a:pt x="300681" y="288848"/>
                  <a:pt x="299709" y="273345"/>
                  <a:pt x="308919" y="264135"/>
                </a:cubicBezTo>
                <a:cubicBezTo>
                  <a:pt x="329921" y="243133"/>
                  <a:pt x="358346" y="231184"/>
                  <a:pt x="383059" y="214708"/>
                </a:cubicBezTo>
                <a:cubicBezTo>
                  <a:pt x="395416" y="206470"/>
                  <a:pt x="409629" y="200495"/>
                  <a:pt x="420130" y="189994"/>
                </a:cubicBezTo>
                <a:cubicBezTo>
                  <a:pt x="432487" y="177637"/>
                  <a:pt x="443406" y="163653"/>
                  <a:pt x="457200" y="152924"/>
                </a:cubicBezTo>
                <a:cubicBezTo>
                  <a:pt x="508592" y="112952"/>
                  <a:pt x="517891" y="105574"/>
                  <a:pt x="568411" y="91140"/>
                </a:cubicBezTo>
                <a:cubicBezTo>
                  <a:pt x="584740" y="86474"/>
                  <a:pt x="601362" y="82902"/>
                  <a:pt x="617838" y="78783"/>
                </a:cubicBezTo>
                <a:cubicBezTo>
                  <a:pt x="630195" y="70545"/>
                  <a:pt x="640312" y="56807"/>
                  <a:pt x="654908" y="54070"/>
                </a:cubicBezTo>
                <a:cubicBezTo>
                  <a:pt x="707692" y="44173"/>
                  <a:pt x="761842" y="41713"/>
                  <a:pt x="815546" y="41713"/>
                </a:cubicBezTo>
                <a:cubicBezTo>
                  <a:pt x="898104" y="41713"/>
                  <a:pt x="925939" y="58097"/>
                  <a:pt x="1000897" y="66426"/>
                </a:cubicBezTo>
                <a:cubicBezTo>
                  <a:pt x="1050192" y="71903"/>
                  <a:pt x="1099751" y="74664"/>
                  <a:pt x="1149178" y="78783"/>
                </a:cubicBezTo>
                <a:cubicBezTo>
                  <a:pt x="1260389" y="74664"/>
                  <a:pt x="1371770" y="73829"/>
                  <a:pt x="1482811" y="66426"/>
                </a:cubicBezTo>
                <a:cubicBezTo>
                  <a:pt x="1495807" y="65560"/>
                  <a:pt x="1507166" y="56895"/>
                  <a:pt x="1519881" y="54070"/>
                </a:cubicBezTo>
                <a:cubicBezTo>
                  <a:pt x="1544339" y="48635"/>
                  <a:pt x="1569372" y="46195"/>
                  <a:pt x="1594022" y="41713"/>
                </a:cubicBezTo>
                <a:cubicBezTo>
                  <a:pt x="1614685" y="37956"/>
                  <a:pt x="1635014" y="32326"/>
                  <a:pt x="1655805" y="29356"/>
                </a:cubicBezTo>
                <a:cubicBezTo>
                  <a:pt x="1861294" y="0"/>
                  <a:pt x="1689108" y="32580"/>
                  <a:pt x="1828800" y="4643"/>
                </a:cubicBezTo>
                <a:cubicBezTo>
                  <a:pt x="1878227" y="8762"/>
                  <a:pt x="1927866" y="10847"/>
                  <a:pt x="1977081" y="16999"/>
                </a:cubicBezTo>
                <a:cubicBezTo>
                  <a:pt x="2060554" y="27433"/>
                  <a:pt x="1995204" y="24767"/>
                  <a:pt x="2063578" y="54070"/>
                </a:cubicBezTo>
                <a:cubicBezTo>
                  <a:pt x="2079188" y="60760"/>
                  <a:pt x="2096739" y="61546"/>
                  <a:pt x="2113005" y="66426"/>
                </a:cubicBezTo>
                <a:cubicBezTo>
                  <a:pt x="2249011" y="107227"/>
                  <a:pt x="2128536" y="85812"/>
                  <a:pt x="2323070" y="103497"/>
                </a:cubicBezTo>
                <a:cubicBezTo>
                  <a:pt x="2335427" y="107616"/>
                  <a:pt x="2347504" y="112694"/>
                  <a:pt x="2360140" y="115853"/>
                </a:cubicBezTo>
                <a:cubicBezTo>
                  <a:pt x="2380515" y="120947"/>
                  <a:pt x="2402259" y="120835"/>
                  <a:pt x="2421924" y="128210"/>
                </a:cubicBezTo>
                <a:cubicBezTo>
                  <a:pt x="2435829" y="133425"/>
                  <a:pt x="2446637" y="144686"/>
                  <a:pt x="2458994" y="152924"/>
                </a:cubicBezTo>
                <a:cubicBezTo>
                  <a:pt x="2498158" y="211668"/>
                  <a:pt x="2479013" y="175907"/>
                  <a:pt x="2508422" y="264135"/>
                </a:cubicBezTo>
                <a:lnTo>
                  <a:pt x="2520778" y="301205"/>
                </a:lnTo>
                <a:cubicBezTo>
                  <a:pt x="2524897" y="338275"/>
                  <a:pt x="2527003" y="375625"/>
                  <a:pt x="2533135" y="412416"/>
                </a:cubicBezTo>
                <a:cubicBezTo>
                  <a:pt x="2535276" y="425264"/>
                  <a:pt x="2545492" y="436461"/>
                  <a:pt x="2545492" y="449486"/>
                </a:cubicBezTo>
                <a:cubicBezTo>
                  <a:pt x="2545492" y="507298"/>
                  <a:pt x="2543182" y="565549"/>
                  <a:pt x="2533135" y="622481"/>
                </a:cubicBezTo>
                <a:cubicBezTo>
                  <a:pt x="2530554" y="637106"/>
                  <a:pt x="2514454" y="645980"/>
                  <a:pt x="2508422" y="659551"/>
                </a:cubicBezTo>
                <a:cubicBezTo>
                  <a:pt x="2451648" y="787292"/>
                  <a:pt x="2519535" y="685921"/>
                  <a:pt x="2446638" y="783118"/>
                </a:cubicBezTo>
                <a:cubicBezTo>
                  <a:pt x="2442519" y="795475"/>
                  <a:pt x="2442278" y="809907"/>
                  <a:pt x="2434281" y="820189"/>
                </a:cubicBezTo>
                <a:cubicBezTo>
                  <a:pt x="2383719" y="885197"/>
                  <a:pt x="2381077" y="890112"/>
                  <a:pt x="2323070" y="906686"/>
                </a:cubicBezTo>
                <a:cubicBezTo>
                  <a:pt x="2306741" y="911352"/>
                  <a:pt x="2289910" y="914163"/>
                  <a:pt x="2273643" y="919043"/>
                </a:cubicBezTo>
                <a:cubicBezTo>
                  <a:pt x="2248692" y="926528"/>
                  <a:pt x="2199503" y="943756"/>
                  <a:pt x="2199503" y="943756"/>
                </a:cubicBezTo>
                <a:cubicBezTo>
                  <a:pt x="2100649" y="939637"/>
                  <a:pt x="2001629" y="938448"/>
                  <a:pt x="1902940" y="931399"/>
                </a:cubicBezTo>
                <a:cubicBezTo>
                  <a:pt x="1886000" y="930189"/>
                  <a:pt x="1870091" y="922727"/>
                  <a:pt x="1853513" y="919043"/>
                </a:cubicBezTo>
                <a:cubicBezTo>
                  <a:pt x="1833011" y="914487"/>
                  <a:pt x="1811992" y="912212"/>
                  <a:pt x="1791730" y="906686"/>
                </a:cubicBezTo>
                <a:cubicBezTo>
                  <a:pt x="1766597" y="899832"/>
                  <a:pt x="1739264" y="896422"/>
                  <a:pt x="1717589" y="881972"/>
                </a:cubicBezTo>
                <a:cubicBezTo>
                  <a:pt x="1692876" y="865496"/>
                  <a:pt x="1667210" y="850366"/>
                  <a:pt x="1643449" y="832545"/>
                </a:cubicBezTo>
                <a:cubicBezTo>
                  <a:pt x="1582141" y="786564"/>
                  <a:pt x="1611158" y="806898"/>
                  <a:pt x="1556951" y="770762"/>
                </a:cubicBezTo>
                <a:cubicBezTo>
                  <a:pt x="1529990" y="689878"/>
                  <a:pt x="1567436" y="769265"/>
                  <a:pt x="1507524" y="721335"/>
                </a:cubicBezTo>
                <a:cubicBezTo>
                  <a:pt x="1495927" y="712058"/>
                  <a:pt x="1493312" y="694765"/>
                  <a:pt x="1482811" y="684264"/>
                </a:cubicBezTo>
                <a:cubicBezTo>
                  <a:pt x="1472310" y="673763"/>
                  <a:pt x="1458097" y="667789"/>
                  <a:pt x="1445740" y="659551"/>
                </a:cubicBezTo>
                <a:cubicBezTo>
                  <a:pt x="1346889" y="511273"/>
                  <a:pt x="1499284" y="729571"/>
                  <a:pt x="1383957" y="597767"/>
                </a:cubicBezTo>
                <a:cubicBezTo>
                  <a:pt x="1364398" y="575414"/>
                  <a:pt x="1351006" y="548340"/>
                  <a:pt x="1334530" y="523626"/>
                </a:cubicBezTo>
                <a:lnTo>
                  <a:pt x="1309816" y="486556"/>
                </a:lnTo>
                <a:cubicBezTo>
                  <a:pt x="1301578" y="474199"/>
                  <a:pt x="1295604" y="459987"/>
                  <a:pt x="1285103" y="449486"/>
                </a:cubicBezTo>
                <a:cubicBezTo>
                  <a:pt x="1272746" y="437129"/>
                  <a:pt x="1259219" y="425841"/>
                  <a:pt x="1248032" y="412416"/>
                </a:cubicBezTo>
                <a:cubicBezTo>
                  <a:pt x="1238525" y="401007"/>
                  <a:pt x="1234916" y="384622"/>
                  <a:pt x="1223319" y="375345"/>
                </a:cubicBezTo>
                <a:cubicBezTo>
                  <a:pt x="1207311" y="362538"/>
                  <a:pt x="1112861" y="350758"/>
                  <a:pt x="1112108" y="350632"/>
                </a:cubicBezTo>
                <a:cubicBezTo>
                  <a:pt x="1099751" y="346513"/>
                  <a:pt x="1087998" y="339571"/>
                  <a:pt x="1075038" y="338275"/>
                </a:cubicBezTo>
                <a:cubicBezTo>
                  <a:pt x="1005243" y="331295"/>
                  <a:pt x="935116" y="325918"/>
                  <a:pt x="864973" y="325918"/>
                </a:cubicBezTo>
                <a:cubicBezTo>
                  <a:pt x="807120" y="325918"/>
                  <a:pt x="768749" y="337618"/>
                  <a:pt x="716692" y="350632"/>
                </a:cubicBezTo>
                <a:cubicBezTo>
                  <a:pt x="673105" y="379690"/>
                  <a:pt x="680529" y="363782"/>
                  <a:pt x="667265" y="412416"/>
                </a:cubicBezTo>
                <a:cubicBezTo>
                  <a:pt x="658328" y="445185"/>
                  <a:pt x="642551" y="511270"/>
                  <a:pt x="642551" y="511270"/>
                </a:cubicBezTo>
                <a:cubicBezTo>
                  <a:pt x="650789" y="589529"/>
                  <a:pt x="660140" y="667679"/>
                  <a:pt x="667265" y="746048"/>
                </a:cubicBezTo>
                <a:cubicBezTo>
                  <a:pt x="671384" y="791356"/>
                  <a:pt x="671716" y="837169"/>
                  <a:pt x="679622" y="881972"/>
                </a:cubicBezTo>
                <a:cubicBezTo>
                  <a:pt x="684149" y="907626"/>
                  <a:pt x="698017" y="930840"/>
                  <a:pt x="704335" y="956113"/>
                </a:cubicBezTo>
                <a:cubicBezTo>
                  <a:pt x="712573" y="989064"/>
                  <a:pt x="722388" y="1021661"/>
                  <a:pt x="729049" y="1054967"/>
                </a:cubicBezTo>
                <a:cubicBezTo>
                  <a:pt x="733168" y="1075562"/>
                  <a:pt x="736311" y="1096376"/>
                  <a:pt x="741405" y="1116751"/>
                </a:cubicBezTo>
                <a:cubicBezTo>
                  <a:pt x="744564" y="1129387"/>
                  <a:pt x="750603" y="1141185"/>
                  <a:pt x="753762" y="1153821"/>
                </a:cubicBezTo>
                <a:cubicBezTo>
                  <a:pt x="758856" y="1174196"/>
                  <a:pt x="760593" y="1195343"/>
                  <a:pt x="766119" y="1215605"/>
                </a:cubicBezTo>
                <a:cubicBezTo>
                  <a:pt x="773796" y="1243752"/>
                  <a:pt x="806516" y="1352638"/>
                  <a:pt x="840259" y="1363886"/>
                </a:cubicBezTo>
                <a:cubicBezTo>
                  <a:pt x="881846" y="1377748"/>
                  <a:pt x="884006" y="1376527"/>
                  <a:pt x="926757" y="1400956"/>
                </a:cubicBezTo>
                <a:cubicBezTo>
                  <a:pt x="993829" y="1439283"/>
                  <a:pt x="932930" y="1415371"/>
                  <a:pt x="1000897" y="1438026"/>
                </a:cubicBezTo>
                <a:cubicBezTo>
                  <a:pt x="1025611" y="1454502"/>
                  <a:pt x="1046860" y="1478060"/>
                  <a:pt x="1075038" y="1487453"/>
                </a:cubicBezTo>
                <a:lnTo>
                  <a:pt x="1186249" y="1524524"/>
                </a:lnTo>
                <a:cubicBezTo>
                  <a:pt x="1198606" y="1528643"/>
                  <a:pt x="1212481" y="1529656"/>
                  <a:pt x="1223319" y="1536881"/>
                </a:cubicBezTo>
                <a:cubicBezTo>
                  <a:pt x="1284343" y="1577563"/>
                  <a:pt x="1236664" y="1552573"/>
                  <a:pt x="1322173" y="1573951"/>
                </a:cubicBezTo>
                <a:cubicBezTo>
                  <a:pt x="1377321" y="1587738"/>
                  <a:pt x="1349449" y="1592157"/>
                  <a:pt x="1421027" y="1598664"/>
                </a:cubicBezTo>
                <a:cubicBezTo>
                  <a:pt x="1490882" y="1605014"/>
                  <a:pt x="1561070" y="1606902"/>
                  <a:pt x="1631092" y="1611021"/>
                </a:cubicBezTo>
                <a:cubicBezTo>
                  <a:pt x="1845785" y="1641692"/>
                  <a:pt x="1556689" y="1603093"/>
                  <a:pt x="1964724" y="1635735"/>
                </a:cubicBezTo>
                <a:cubicBezTo>
                  <a:pt x="1985660" y="1637410"/>
                  <a:pt x="2005791" y="1644638"/>
                  <a:pt x="2026508" y="1648091"/>
                </a:cubicBezTo>
                <a:cubicBezTo>
                  <a:pt x="2055237" y="1652879"/>
                  <a:pt x="2084219" y="1656019"/>
                  <a:pt x="2113005" y="1660448"/>
                </a:cubicBezTo>
                <a:cubicBezTo>
                  <a:pt x="2158715" y="1667480"/>
                  <a:pt x="2193466" y="1672230"/>
                  <a:pt x="2236573" y="1685162"/>
                </a:cubicBezTo>
                <a:cubicBezTo>
                  <a:pt x="2261524" y="1692647"/>
                  <a:pt x="2310713" y="1709875"/>
                  <a:pt x="2310713" y="1709875"/>
                </a:cubicBezTo>
                <a:cubicBezTo>
                  <a:pt x="2343665" y="1808729"/>
                  <a:pt x="2294237" y="1693398"/>
                  <a:pt x="2360140" y="1759302"/>
                </a:cubicBezTo>
                <a:cubicBezTo>
                  <a:pt x="2459279" y="1858442"/>
                  <a:pt x="2362757" y="1817841"/>
                  <a:pt x="2446638" y="1845799"/>
                </a:cubicBezTo>
                <a:cubicBezTo>
                  <a:pt x="2450757" y="1858156"/>
                  <a:pt x="2452668" y="1871484"/>
                  <a:pt x="2458994" y="1882870"/>
                </a:cubicBezTo>
                <a:cubicBezTo>
                  <a:pt x="2473419" y="1908834"/>
                  <a:pt x="2491946" y="1932296"/>
                  <a:pt x="2508422" y="1957010"/>
                </a:cubicBezTo>
                <a:lnTo>
                  <a:pt x="2533135" y="1994081"/>
                </a:lnTo>
                <a:lnTo>
                  <a:pt x="2557849" y="2031151"/>
                </a:lnTo>
                <a:lnTo>
                  <a:pt x="2582562" y="2068221"/>
                </a:lnTo>
                <a:cubicBezTo>
                  <a:pt x="2590800" y="2101172"/>
                  <a:pt x="2596535" y="2134852"/>
                  <a:pt x="2607276" y="2167075"/>
                </a:cubicBezTo>
                <a:cubicBezTo>
                  <a:pt x="2615514" y="2191789"/>
                  <a:pt x="2625671" y="2215943"/>
                  <a:pt x="2631989" y="2241216"/>
                </a:cubicBezTo>
                <a:cubicBezTo>
                  <a:pt x="2640227" y="2274167"/>
                  <a:pt x="2645962" y="2307847"/>
                  <a:pt x="2656703" y="2340070"/>
                </a:cubicBezTo>
                <a:lnTo>
                  <a:pt x="2681416" y="2414210"/>
                </a:lnTo>
                <a:cubicBezTo>
                  <a:pt x="2685535" y="2438924"/>
                  <a:pt x="2693773" y="2463296"/>
                  <a:pt x="2693773" y="2488351"/>
                </a:cubicBezTo>
                <a:cubicBezTo>
                  <a:pt x="2693773" y="2624338"/>
                  <a:pt x="2688959" y="2760347"/>
                  <a:pt x="2681416" y="2896124"/>
                </a:cubicBezTo>
                <a:cubicBezTo>
                  <a:pt x="2680693" y="2909129"/>
                  <a:pt x="2672637" y="2920670"/>
                  <a:pt x="2669059" y="2933194"/>
                </a:cubicBezTo>
                <a:cubicBezTo>
                  <a:pt x="2664394" y="2949523"/>
                  <a:pt x="2661583" y="2966355"/>
                  <a:pt x="2656703" y="2982621"/>
                </a:cubicBezTo>
                <a:cubicBezTo>
                  <a:pt x="2656695" y="2982648"/>
                  <a:pt x="2625815" y="3075283"/>
                  <a:pt x="2619632" y="3093832"/>
                </a:cubicBezTo>
                <a:cubicBezTo>
                  <a:pt x="2582140" y="3206310"/>
                  <a:pt x="2639653" y="3028664"/>
                  <a:pt x="2594919" y="3192686"/>
                </a:cubicBezTo>
                <a:cubicBezTo>
                  <a:pt x="2588065" y="3217818"/>
                  <a:pt x="2578443" y="3242113"/>
                  <a:pt x="2570205" y="3266826"/>
                </a:cubicBezTo>
                <a:lnTo>
                  <a:pt x="2557849" y="3303897"/>
                </a:lnTo>
                <a:cubicBezTo>
                  <a:pt x="2547799" y="3334047"/>
                  <a:pt x="2544732" y="3354083"/>
                  <a:pt x="2520778" y="3378037"/>
                </a:cubicBezTo>
                <a:cubicBezTo>
                  <a:pt x="2492332" y="3406483"/>
                  <a:pt x="2472095" y="3405654"/>
                  <a:pt x="2434281" y="3415108"/>
                </a:cubicBezTo>
                <a:cubicBezTo>
                  <a:pt x="2421924" y="3427465"/>
                  <a:pt x="2412384" y="3443508"/>
                  <a:pt x="2397211" y="3452178"/>
                </a:cubicBezTo>
                <a:cubicBezTo>
                  <a:pt x="2382466" y="3460604"/>
                  <a:pt x="2364051" y="3459655"/>
                  <a:pt x="2347784" y="3464535"/>
                </a:cubicBezTo>
                <a:cubicBezTo>
                  <a:pt x="2322832" y="3472020"/>
                  <a:pt x="2298357" y="3481010"/>
                  <a:pt x="2273643" y="3489248"/>
                </a:cubicBezTo>
                <a:lnTo>
                  <a:pt x="2162432" y="3526318"/>
                </a:lnTo>
                <a:cubicBezTo>
                  <a:pt x="2150075" y="3530437"/>
                  <a:pt x="2136199" y="3531450"/>
                  <a:pt x="2125362" y="3538675"/>
                </a:cubicBezTo>
                <a:cubicBezTo>
                  <a:pt x="2113005" y="3546913"/>
                  <a:pt x="2101942" y="3557539"/>
                  <a:pt x="2088292" y="3563389"/>
                </a:cubicBezTo>
                <a:cubicBezTo>
                  <a:pt x="2064836" y="3573442"/>
                  <a:pt x="1981442" y="3585316"/>
                  <a:pt x="1964724" y="3588102"/>
                </a:cubicBezTo>
                <a:cubicBezTo>
                  <a:pt x="1935343" y="3597896"/>
                  <a:pt x="1909258" y="3607644"/>
                  <a:pt x="1878227" y="3612816"/>
                </a:cubicBezTo>
                <a:cubicBezTo>
                  <a:pt x="1845471" y="3618275"/>
                  <a:pt x="1812324" y="3621053"/>
                  <a:pt x="1779373" y="3625172"/>
                </a:cubicBezTo>
                <a:lnTo>
                  <a:pt x="1519881" y="3711670"/>
                </a:lnTo>
                <a:cubicBezTo>
                  <a:pt x="1507524" y="3715789"/>
                  <a:pt x="1495447" y="3720867"/>
                  <a:pt x="1482811" y="3724026"/>
                </a:cubicBezTo>
                <a:cubicBezTo>
                  <a:pt x="1466974" y="3727985"/>
                  <a:pt x="1414040" y="3739877"/>
                  <a:pt x="1396313" y="3748740"/>
                </a:cubicBezTo>
                <a:cubicBezTo>
                  <a:pt x="1383030" y="3755381"/>
                  <a:pt x="1371600" y="3765215"/>
                  <a:pt x="1359243" y="3773453"/>
                </a:cubicBezTo>
                <a:cubicBezTo>
                  <a:pt x="1351005" y="3785810"/>
                  <a:pt x="1344397" y="3799424"/>
                  <a:pt x="1334530" y="3810524"/>
                </a:cubicBezTo>
                <a:cubicBezTo>
                  <a:pt x="1311310" y="3836646"/>
                  <a:pt x="1279775" y="3855583"/>
                  <a:pt x="1260389" y="3884664"/>
                </a:cubicBezTo>
                <a:cubicBezTo>
                  <a:pt x="1189555" y="3990919"/>
                  <a:pt x="1274486" y="3856473"/>
                  <a:pt x="1223319" y="3958805"/>
                </a:cubicBezTo>
                <a:cubicBezTo>
                  <a:pt x="1216677" y="3972088"/>
                  <a:pt x="1206843" y="3983518"/>
                  <a:pt x="1198605" y="3995875"/>
                </a:cubicBezTo>
                <a:cubicBezTo>
                  <a:pt x="1194486" y="4012351"/>
                  <a:pt x="1190914" y="4028973"/>
                  <a:pt x="1186249" y="4045302"/>
                </a:cubicBezTo>
                <a:cubicBezTo>
                  <a:pt x="1182671" y="4057826"/>
                  <a:pt x="1177051" y="4069736"/>
                  <a:pt x="1173892" y="4082372"/>
                </a:cubicBezTo>
                <a:cubicBezTo>
                  <a:pt x="1168798" y="4102747"/>
                  <a:pt x="1166629" y="4123781"/>
                  <a:pt x="1161535" y="4144156"/>
                </a:cubicBezTo>
                <a:cubicBezTo>
                  <a:pt x="1158376" y="4156792"/>
                  <a:pt x="1152337" y="4168590"/>
                  <a:pt x="1149178" y="4181226"/>
                </a:cubicBezTo>
                <a:cubicBezTo>
                  <a:pt x="1144084" y="4201601"/>
                  <a:pt x="1142348" y="4222748"/>
                  <a:pt x="1136822" y="4243010"/>
                </a:cubicBezTo>
                <a:cubicBezTo>
                  <a:pt x="1129968" y="4268143"/>
                  <a:pt x="1112108" y="4317151"/>
                  <a:pt x="1112108" y="4317151"/>
                </a:cubicBezTo>
                <a:cubicBezTo>
                  <a:pt x="1117687" y="4395260"/>
                  <a:pt x="1125677" y="4530125"/>
                  <a:pt x="1136822" y="4613713"/>
                </a:cubicBezTo>
                <a:cubicBezTo>
                  <a:pt x="1140691" y="4642731"/>
                  <a:pt x="1159399" y="4727897"/>
                  <a:pt x="1173892" y="4749637"/>
                </a:cubicBezTo>
                <a:cubicBezTo>
                  <a:pt x="1182130" y="4761994"/>
                  <a:pt x="1191963" y="4773425"/>
                  <a:pt x="1198605" y="4786708"/>
                </a:cubicBezTo>
                <a:cubicBezTo>
                  <a:pt x="1204430" y="4798358"/>
                  <a:pt x="1204500" y="4812469"/>
                  <a:pt x="1210962" y="4823778"/>
                </a:cubicBezTo>
                <a:cubicBezTo>
                  <a:pt x="1233518" y="4863251"/>
                  <a:pt x="1283242" y="4904694"/>
                  <a:pt x="1297459" y="4947345"/>
                </a:cubicBezTo>
                <a:cubicBezTo>
                  <a:pt x="1315342" y="5000994"/>
                  <a:pt x="1300606" y="4975206"/>
                  <a:pt x="1346886" y="5021486"/>
                </a:cubicBezTo>
                <a:cubicBezTo>
                  <a:pt x="1351005" y="5033843"/>
                  <a:pt x="1352917" y="5047170"/>
                  <a:pt x="1359243" y="5058556"/>
                </a:cubicBezTo>
                <a:cubicBezTo>
                  <a:pt x="1373668" y="5084520"/>
                  <a:pt x="1399277" y="5104519"/>
                  <a:pt x="1408670" y="5132697"/>
                </a:cubicBezTo>
                <a:cubicBezTo>
                  <a:pt x="1416908" y="5157410"/>
                  <a:pt x="1428275" y="5181293"/>
                  <a:pt x="1433384" y="5206837"/>
                </a:cubicBezTo>
                <a:cubicBezTo>
                  <a:pt x="1461009" y="5344968"/>
                  <a:pt x="1434796" y="5295455"/>
                  <a:pt x="1482811" y="5367475"/>
                </a:cubicBezTo>
                <a:cubicBezTo>
                  <a:pt x="1495975" y="5433298"/>
                  <a:pt x="1474165" y="5429259"/>
                  <a:pt x="1507524" y="5429259"/>
                </a:cubicBezTo>
              </a:path>
            </a:pathLst>
          </a:cu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xplosion 1 2"/>
          <p:cNvSpPr/>
          <p:nvPr/>
        </p:nvSpPr>
        <p:spPr>
          <a:xfrm>
            <a:off x="8534711" y="3570192"/>
            <a:ext cx="591682" cy="540857"/>
          </a:xfrm>
          <a:prstGeom prst="irregularSeal1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EDD45-3EDF-D44C-9060-240C8E0CE3AF}" type="slidenum">
              <a:rPr lang="en-US" smtClean="0"/>
              <a:t>32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21187" y="1255923"/>
            <a:ext cx="445352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Candara"/>
                <a:cs typeface="Candara"/>
              </a:rPr>
              <a:t>Generate initial path to explore space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Candara"/>
                <a:cs typeface="Candara"/>
              </a:rPr>
              <a:t>Plan path for feasible dynamics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Candara"/>
                <a:cs typeface="Candara"/>
              </a:rPr>
              <a:t>Plan path to avoid obstacles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Candara"/>
                <a:cs typeface="Candara"/>
              </a:rPr>
              <a:t>Efficiently search space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Candara"/>
                <a:cs typeface="Candara"/>
              </a:rPr>
              <a:t>Update plan based on dynamic environment</a:t>
            </a:r>
          </a:p>
          <a:p>
            <a:pPr marL="285750" indent="-285750"/>
            <a:endParaRPr lang="en-US" dirty="0" smtClean="0">
              <a:latin typeface="Candara"/>
              <a:cs typeface="Candar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latin typeface="Candara"/>
              <a:cs typeface="Candara"/>
            </a:endParaRPr>
          </a:p>
        </p:txBody>
      </p:sp>
    </p:spTree>
    <p:extLst>
      <p:ext uri="{BB962C8B-B14F-4D97-AF65-F5344CB8AC3E}">
        <p14:creationId xmlns:p14="http://schemas.microsoft.com/office/powerpoint/2010/main" val="6302446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10"/>
          <p:cNvGrpSpPr/>
          <p:nvPr/>
        </p:nvGrpSpPr>
        <p:grpSpPr>
          <a:xfrm>
            <a:off x="3803816" y="899742"/>
            <a:ext cx="5340184" cy="5958258"/>
            <a:chOff x="3803816" y="899742"/>
            <a:chExt cx="5340184" cy="5958258"/>
          </a:xfrm>
        </p:grpSpPr>
        <p:grpSp>
          <p:nvGrpSpPr>
            <p:cNvPr id="4" name="Group 17"/>
            <p:cNvGrpSpPr/>
            <p:nvPr/>
          </p:nvGrpSpPr>
          <p:grpSpPr>
            <a:xfrm>
              <a:off x="3999123" y="899742"/>
              <a:ext cx="5144877" cy="5958258"/>
              <a:chOff x="3999123" y="899742"/>
              <a:chExt cx="5144877" cy="5958258"/>
            </a:xfrm>
          </p:grpSpPr>
          <p:pic>
            <p:nvPicPr>
              <p:cNvPr id="17" name="Picture 16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99123" y="899742"/>
                <a:ext cx="5144877" cy="5958258"/>
              </a:xfrm>
              <a:prstGeom prst="rect">
                <a:avLst/>
              </a:prstGeom>
            </p:spPr>
          </p:pic>
          <p:sp>
            <p:nvSpPr>
              <p:cNvPr id="18" name="Flowchart: Alternate Process 17"/>
              <p:cNvSpPr/>
              <p:nvPr/>
            </p:nvSpPr>
            <p:spPr>
              <a:xfrm>
                <a:off x="5078777" y="3294043"/>
                <a:ext cx="385590" cy="121186"/>
              </a:xfrm>
              <a:prstGeom prst="flowChartAlternateProcess">
                <a:avLst/>
              </a:prstGeom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TextBox 2"/>
              <p:cNvSpPr txBox="1"/>
              <p:nvPr/>
            </p:nvSpPr>
            <p:spPr>
              <a:xfrm>
                <a:off x="4043191" y="3216136"/>
                <a:ext cx="99151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“Roadblock”</a:t>
                </a:r>
                <a:endPara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6065302" y="2607624"/>
                <a:ext cx="385590" cy="121186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/>
              <p:cNvSpPr/>
              <p:nvPr/>
            </p:nvSpPr>
            <p:spPr>
              <a:xfrm rot="5400000">
                <a:off x="7023567" y="1336958"/>
                <a:ext cx="385590" cy="121186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7341221" y="5859137"/>
                <a:ext cx="385590" cy="121186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4043191" y="3548863"/>
                <a:ext cx="99151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“Target”</a:t>
                </a:r>
                <a:endPara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" name="5-Point Star 23"/>
              <p:cNvSpPr/>
              <p:nvPr/>
            </p:nvSpPr>
            <p:spPr>
              <a:xfrm>
                <a:off x="8601701" y="2103817"/>
                <a:ext cx="316493" cy="330008"/>
              </a:xfrm>
              <a:prstGeom prst="star5">
                <a:avLst/>
              </a:prstGeom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5" name="TextBox 14"/>
            <p:cNvSpPr txBox="1"/>
            <p:nvPr/>
          </p:nvSpPr>
          <p:spPr>
            <a:xfrm>
              <a:off x="3803816" y="4089720"/>
              <a:ext cx="134405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“Complete Block”</a:t>
              </a:r>
              <a:endParaRPr 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" name="Octagon 15"/>
            <p:cNvSpPr/>
            <p:nvPr/>
          </p:nvSpPr>
          <p:spPr>
            <a:xfrm>
              <a:off x="8534711" y="3688790"/>
              <a:ext cx="385590" cy="385735"/>
            </a:xfrm>
            <a:prstGeom prst="octagon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121186" y="1255923"/>
            <a:ext cx="442465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Candara"/>
                <a:cs typeface="Candara"/>
              </a:rPr>
              <a:t>Generate initial path to explore space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Candara"/>
                <a:cs typeface="Candara"/>
              </a:rPr>
              <a:t>Plan path for feasible dynamics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Candara"/>
                <a:cs typeface="Candara"/>
              </a:rPr>
              <a:t>Plan path to avoid obstacles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Candara"/>
                <a:cs typeface="Candara"/>
              </a:rPr>
              <a:t>Efficiently search space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Candara"/>
                <a:cs typeface="Candara"/>
              </a:rPr>
              <a:t>Update plan based on dynamic environment</a:t>
            </a:r>
          </a:p>
          <a:p>
            <a:pPr marL="285750" indent="-285750"/>
            <a:endParaRPr lang="en-US" dirty="0" smtClean="0">
              <a:latin typeface="Candara"/>
              <a:cs typeface="Candar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latin typeface="Candara"/>
              <a:cs typeface="Candara"/>
            </a:endParaRPr>
          </a:p>
        </p:txBody>
      </p:sp>
      <p:sp>
        <p:nvSpPr>
          <p:cNvPr id="25" name="Freeform 24"/>
          <p:cNvSpPr/>
          <p:nvPr/>
        </p:nvSpPr>
        <p:spPr>
          <a:xfrm>
            <a:off x="6314303" y="1519881"/>
            <a:ext cx="2446638" cy="5115697"/>
          </a:xfrm>
          <a:custGeom>
            <a:avLst/>
            <a:gdLst>
              <a:gd name="connsiteX0" fmla="*/ 2446638 w 2446638"/>
              <a:gd name="connsiteY0" fmla="*/ 2063578 h 5115697"/>
              <a:gd name="connsiteX1" fmla="*/ 2446638 w 2446638"/>
              <a:gd name="connsiteY1" fmla="*/ 1940011 h 5115697"/>
              <a:gd name="connsiteX2" fmla="*/ 2434281 w 2446638"/>
              <a:gd name="connsiteY2" fmla="*/ 1902941 h 5115697"/>
              <a:gd name="connsiteX3" fmla="*/ 2421924 w 2446638"/>
              <a:gd name="connsiteY3" fmla="*/ 1853514 h 5115697"/>
              <a:gd name="connsiteX4" fmla="*/ 2409567 w 2446638"/>
              <a:gd name="connsiteY4" fmla="*/ 1754660 h 5115697"/>
              <a:gd name="connsiteX5" fmla="*/ 2360140 w 2446638"/>
              <a:gd name="connsiteY5" fmla="*/ 1643449 h 5115697"/>
              <a:gd name="connsiteX6" fmla="*/ 2323070 w 2446638"/>
              <a:gd name="connsiteY6" fmla="*/ 1556951 h 5115697"/>
              <a:gd name="connsiteX7" fmla="*/ 2273643 w 2446638"/>
              <a:gd name="connsiteY7" fmla="*/ 1519881 h 5115697"/>
              <a:gd name="connsiteX8" fmla="*/ 2162432 w 2446638"/>
              <a:gd name="connsiteY8" fmla="*/ 1433384 h 5115697"/>
              <a:gd name="connsiteX9" fmla="*/ 2125362 w 2446638"/>
              <a:gd name="connsiteY9" fmla="*/ 1421027 h 5115697"/>
              <a:gd name="connsiteX10" fmla="*/ 2088292 w 2446638"/>
              <a:gd name="connsiteY10" fmla="*/ 1396314 h 5115697"/>
              <a:gd name="connsiteX11" fmla="*/ 1594021 w 2446638"/>
              <a:gd name="connsiteY11" fmla="*/ 1383957 h 5115697"/>
              <a:gd name="connsiteX12" fmla="*/ 1396313 w 2446638"/>
              <a:gd name="connsiteY12" fmla="*/ 1359243 h 5115697"/>
              <a:gd name="connsiteX13" fmla="*/ 1359243 w 2446638"/>
              <a:gd name="connsiteY13" fmla="*/ 1346887 h 5115697"/>
              <a:gd name="connsiteX14" fmla="*/ 1322173 w 2446638"/>
              <a:gd name="connsiteY14" fmla="*/ 1322173 h 5115697"/>
              <a:gd name="connsiteX15" fmla="*/ 1272746 w 2446638"/>
              <a:gd name="connsiteY15" fmla="*/ 1309816 h 5115697"/>
              <a:gd name="connsiteX16" fmla="*/ 1198605 w 2446638"/>
              <a:gd name="connsiteY16" fmla="*/ 1285103 h 5115697"/>
              <a:gd name="connsiteX17" fmla="*/ 1099751 w 2446638"/>
              <a:gd name="connsiteY17" fmla="*/ 1260389 h 5115697"/>
              <a:gd name="connsiteX18" fmla="*/ 1013254 w 2446638"/>
              <a:gd name="connsiteY18" fmla="*/ 1210962 h 5115697"/>
              <a:gd name="connsiteX19" fmla="*/ 914400 w 2446638"/>
              <a:gd name="connsiteY19" fmla="*/ 1173892 h 5115697"/>
              <a:gd name="connsiteX20" fmla="*/ 877329 w 2446638"/>
              <a:gd name="connsiteY20" fmla="*/ 1149178 h 5115697"/>
              <a:gd name="connsiteX21" fmla="*/ 852616 w 2446638"/>
              <a:gd name="connsiteY21" fmla="*/ 1099751 h 5115697"/>
              <a:gd name="connsiteX22" fmla="*/ 815546 w 2446638"/>
              <a:gd name="connsiteY22" fmla="*/ 1025611 h 5115697"/>
              <a:gd name="connsiteX23" fmla="*/ 803189 w 2446638"/>
              <a:gd name="connsiteY23" fmla="*/ 951470 h 5115697"/>
              <a:gd name="connsiteX24" fmla="*/ 753762 w 2446638"/>
              <a:gd name="connsiteY24" fmla="*/ 840260 h 5115697"/>
              <a:gd name="connsiteX25" fmla="*/ 741405 w 2446638"/>
              <a:gd name="connsiteY25" fmla="*/ 766119 h 5115697"/>
              <a:gd name="connsiteX26" fmla="*/ 716692 w 2446638"/>
              <a:gd name="connsiteY26" fmla="*/ 691978 h 5115697"/>
              <a:gd name="connsiteX27" fmla="*/ 704335 w 2446638"/>
              <a:gd name="connsiteY27" fmla="*/ 605481 h 5115697"/>
              <a:gd name="connsiteX28" fmla="*/ 691978 w 2446638"/>
              <a:gd name="connsiteY28" fmla="*/ 568411 h 5115697"/>
              <a:gd name="connsiteX29" fmla="*/ 654908 w 2446638"/>
              <a:gd name="connsiteY29" fmla="*/ 444843 h 5115697"/>
              <a:gd name="connsiteX30" fmla="*/ 568411 w 2446638"/>
              <a:gd name="connsiteY30" fmla="*/ 185351 h 5115697"/>
              <a:gd name="connsiteX31" fmla="*/ 543697 w 2446638"/>
              <a:gd name="connsiteY31" fmla="*/ 111211 h 5115697"/>
              <a:gd name="connsiteX32" fmla="*/ 481913 w 2446638"/>
              <a:gd name="connsiteY32" fmla="*/ 24714 h 5115697"/>
              <a:gd name="connsiteX33" fmla="*/ 407773 w 2446638"/>
              <a:gd name="connsiteY33" fmla="*/ 12357 h 5115697"/>
              <a:gd name="connsiteX34" fmla="*/ 370702 w 2446638"/>
              <a:gd name="connsiteY34" fmla="*/ 0 h 5115697"/>
              <a:gd name="connsiteX35" fmla="*/ 185351 w 2446638"/>
              <a:gd name="connsiteY35" fmla="*/ 24714 h 5115697"/>
              <a:gd name="connsiteX36" fmla="*/ 111211 w 2446638"/>
              <a:gd name="connsiteY36" fmla="*/ 49427 h 5115697"/>
              <a:gd name="connsiteX37" fmla="*/ 61783 w 2446638"/>
              <a:gd name="connsiteY37" fmla="*/ 160638 h 5115697"/>
              <a:gd name="connsiteX38" fmla="*/ 49427 w 2446638"/>
              <a:gd name="connsiteY38" fmla="*/ 197708 h 5115697"/>
              <a:gd name="connsiteX39" fmla="*/ 37070 w 2446638"/>
              <a:gd name="connsiteY39" fmla="*/ 494270 h 5115697"/>
              <a:gd name="connsiteX40" fmla="*/ 24713 w 2446638"/>
              <a:gd name="connsiteY40" fmla="*/ 556054 h 5115697"/>
              <a:gd name="connsiteX41" fmla="*/ 12356 w 2446638"/>
              <a:gd name="connsiteY41" fmla="*/ 679622 h 5115697"/>
              <a:gd name="connsiteX42" fmla="*/ 0 w 2446638"/>
              <a:gd name="connsiteY42" fmla="*/ 1248033 h 5115697"/>
              <a:gd name="connsiteX43" fmla="*/ 24713 w 2446638"/>
              <a:gd name="connsiteY43" fmla="*/ 1618735 h 5115697"/>
              <a:gd name="connsiteX44" fmla="*/ 37070 w 2446638"/>
              <a:gd name="connsiteY44" fmla="*/ 1655805 h 5115697"/>
              <a:gd name="connsiteX45" fmla="*/ 49427 w 2446638"/>
              <a:gd name="connsiteY45" fmla="*/ 1705233 h 5115697"/>
              <a:gd name="connsiteX46" fmla="*/ 74140 w 2446638"/>
              <a:gd name="connsiteY46" fmla="*/ 1742303 h 5115697"/>
              <a:gd name="connsiteX47" fmla="*/ 98854 w 2446638"/>
              <a:gd name="connsiteY47" fmla="*/ 1791730 h 5115697"/>
              <a:gd name="connsiteX48" fmla="*/ 111211 w 2446638"/>
              <a:gd name="connsiteY48" fmla="*/ 1828800 h 5115697"/>
              <a:gd name="connsiteX49" fmla="*/ 148281 w 2446638"/>
              <a:gd name="connsiteY49" fmla="*/ 1865870 h 5115697"/>
              <a:gd name="connsiteX50" fmla="*/ 197708 w 2446638"/>
              <a:gd name="connsiteY50" fmla="*/ 1940011 h 5115697"/>
              <a:gd name="connsiteX51" fmla="*/ 234778 w 2446638"/>
              <a:gd name="connsiteY51" fmla="*/ 2014151 h 5115697"/>
              <a:gd name="connsiteX52" fmla="*/ 296562 w 2446638"/>
              <a:gd name="connsiteY52" fmla="*/ 2088292 h 5115697"/>
              <a:gd name="connsiteX53" fmla="*/ 358346 w 2446638"/>
              <a:gd name="connsiteY53" fmla="*/ 2150076 h 5115697"/>
              <a:gd name="connsiteX54" fmla="*/ 420129 w 2446638"/>
              <a:gd name="connsiteY54" fmla="*/ 2211860 h 5115697"/>
              <a:gd name="connsiteX55" fmla="*/ 494270 w 2446638"/>
              <a:gd name="connsiteY55" fmla="*/ 2273643 h 5115697"/>
              <a:gd name="connsiteX56" fmla="*/ 568411 w 2446638"/>
              <a:gd name="connsiteY56" fmla="*/ 2298357 h 5115697"/>
              <a:gd name="connsiteX57" fmla="*/ 654908 w 2446638"/>
              <a:gd name="connsiteY57" fmla="*/ 2335427 h 5115697"/>
              <a:gd name="connsiteX58" fmla="*/ 729048 w 2446638"/>
              <a:gd name="connsiteY58" fmla="*/ 2384854 h 5115697"/>
              <a:gd name="connsiteX59" fmla="*/ 815546 w 2446638"/>
              <a:gd name="connsiteY59" fmla="*/ 2434281 h 5115697"/>
              <a:gd name="connsiteX60" fmla="*/ 852616 w 2446638"/>
              <a:gd name="connsiteY60" fmla="*/ 2446638 h 5115697"/>
              <a:gd name="connsiteX61" fmla="*/ 963827 w 2446638"/>
              <a:gd name="connsiteY61" fmla="*/ 2508422 h 5115697"/>
              <a:gd name="connsiteX62" fmla="*/ 1062681 w 2446638"/>
              <a:gd name="connsiteY62" fmla="*/ 2619633 h 5115697"/>
              <a:gd name="connsiteX63" fmla="*/ 1112108 w 2446638"/>
              <a:gd name="connsiteY63" fmla="*/ 2644346 h 5115697"/>
              <a:gd name="connsiteX64" fmla="*/ 1136821 w 2446638"/>
              <a:gd name="connsiteY64" fmla="*/ 2681416 h 5115697"/>
              <a:gd name="connsiteX65" fmla="*/ 1210962 w 2446638"/>
              <a:gd name="connsiteY65" fmla="*/ 2730843 h 5115697"/>
              <a:gd name="connsiteX66" fmla="*/ 1248032 w 2446638"/>
              <a:gd name="connsiteY66" fmla="*/ 2804984 h 5115697"/>
              <a:gd name="connsiteX67" fmla="*/ 1285102 w 2446638"/>
              <a:gd name="connsiteY67" fmla="*/ 2916195 h 5115697"/>
              <a:gd name="connsiteX68" fmla="*/ 1297459 w 2446638"/>
              <a:gd name="connsiteY68" fmla="*/ 2953265 h 5115697"/>
              <a:gd name="connsiteX69" fmla="*/ 1359243 w 2446638"/>
              <a:gd name="connsiteY69" fmla="*/ 3101546 h 5115697"/>
              <a:gd name="connsiteX70" fmla="*/ 1334529 w 2446638"/>
              <a:gd name="connsiteY70" fmla="*/ 3608173 h 5115697"/>
              <a:gd name="connsiteX71" fmla="*/ 1309816 w 2446638"/>
              <a:gd name="connsiteY71" fmla="*/ 3818238 h 5115697"/>
              <a:gd name="connsiteX72" fmla="*/ 1334529 w 2446638"/>
              <a:gd name="connsiteY72" fmla="*/ 5078627 h 5115697"/>
              <a:gd name="connsiteX73" fmla="*/ 1359243 w 2446638"/>
              <a:gd name="connsiteY73" fmla="*/ 5115697 h 511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</a:cxnLst>
            <a:rect l="l" t="t" r="r" b="b"/>
            <a:pathLst>
              <a:path w="2446638" h="5115697">
                <a:moveTo>
                  <a:pt x="2446638" y="2063578"/>
                </a:moveTo>
                <a:cubicBezTo>
                  <a:pt x="2418721" y="1979828"/>
                  <a:pt x="2446638" y="2081998"/>
                  <a:pt x="2446638" y="1940011"/>
                </a:cubicBezTo>
                <a:cubicBezTo>
                  <a:pt x="2446638" y="1926986"/>
                  <a:pt x="2437859" y="1915465"/>
                  <a:pt x="2434281" y="1902941"/>
                </a:cubicBezTo>
                <a:cubicBezTo>
                  <a:pt x="2429615" y="1886612"/>
                  <a:pt x="2424716" y="1870266"/>
                  <a:pt x="2421924" y="1853514"/>
                </a:cubicBezTo>
                <a:cubicBezTo>
                  <a:pt x="2416465" y="1820758"/>
                  <a:pt x="2416525" y="1787131"/>
                  <a:pt x="2409567" y="1754660"/>
                </a:cubicBezTo>
                <a:cubicBezTo>
                  <a:pt x="2395636" y="1689646"/>
                  <a:pt x="2390481" y="1688959"/>
                  <a:pt x="2360140" y="1643449"/>
                </a:cubicBezTo>
                <a:cubicBezTo>
                  <a:pt x="2350687" y="1605639"/>
                  <a:pt x="2351514" y="1585395"/>
                  <a:pt x="2323070" y="1556951"/>
                </a:cubicBezTo>
                <a:cubicBezTo>
                  <a:pt x="2308508" y="1542388"/>
                  <a:pt x="2289280" y="1533284"/>
                  <a:pt x="2273643" y="1519881"/>
                </a:cubicBezTo>
                <a:cubicBezTo>
                  <a:pt x="2232933" y="1484987"/>
                  <a:pt x="2221602" y="1453108"/>
                  <a:pt x="2162432" y="1433384"/>
                </a:cubicBezTo>
                <a:cubicBezTo>
                  <a:pt x="2150075" y="1429265"/>
                  <a:pt x="2137012" y="1426852"/>
                  <a:pt x="2125362" y="1421027"/>
                </a:cubicBezTo>
                <a:cubicBezTo>
                  <a:pt x="2112079" y="1414386"/>
                  <a:pt x="2103107" y="1397348"/>
                  <a:pt x="2088292" y="1396314"/>
                </a:cubicBezTo>
                <a:cubicBezTo>
                  <a:pt x="1923883" y="1384844"/>
                  <a:pt x="1758778" y="1388076"/>
                  <a:pt x="1594021" y="1383957"/>
                </a:cubicBezTo>
                <a:cubicBezTo>
                  <a:pt x="1555467" y="1379673"/>
                  <a:pt x="1440394" y="1368059"/>
                  <a:pt x="1396313" y="1359243"/>
                </a:cubicBezTo>
                <a:cubicBezTo>
                  <a:pt x="1383541" y="1356689"/>
                  <a:pt x="1371600" y="1351006"/>
                  <a:pt x="1359243" y="1346887"/>
                </a:cubicBezTo>
                <a:cubicBezTo>
                  <a:pt x="1346886" y="1338649"/>
                  <a:pt x="1335823" y="1328023"/>
                  <a:pt x="1322173" y="1322173"/>
                </a:cubicBezTo>
                <a:cubicBezTo>
                  <a:pt x="1306563" y="1315483"/>
                  <a:pt x="1289013" y="1314696"/>
                  <a:pt x="1272746" y="1309816"/>
                </a:cubicBezTo>
                <a:cubicBezTo>
                  <a:pt x="1247794" y="1302331"/>
                  <a:pt x="1223878" y="1291421"/>
                  <a:pt x="1198605" y="1285103"/>
                </a:cubicBezTo>
                <a:lnTo>
                  <a:pt x="1099751" y="1260389"/>
                </a:lnTo>
                <a:cubicBezTo>
                  <a:pt x="1062523" y="1235571"/>
                  <a:pt x="1057148" y="1229774"/>
                  <a:pt x="1013254" y="1210962"/>
                </a:cubicBezTo>
                <a:cubicBezTo>
                  <a:pt x="938389" y="1178877"/>
                  <a:pt x="1016802" y="1225093"/>
                  <a:pt x="914400" y="1173892"/>
                </a:cubicBezTo>
                <a:cubicBezTo>
                  <a:pt x="901117" y="1167250"/>
                  <a:pt x="889686" y="1157416"/>
                  <a:pt x="877329" y="1149178"/>
                </a:cubicBezTo>
                <a:cubicBezTo>
                  <a:pt x="869091" y="1132702"/>
                  <a:pt x="861755" y="1115744"/>
                  <a:pt x="852616" y="1099751"/>
                </a:cubicBezTo>
                <a:cubicBezTo>
                  <a:pt x="828377" y="1057333"/>
                  <a:pt x="825844" y="1071955"/>
                  <a:pt x="815546" y="1025611"/>
                </a:cubicBezTo>
                <a:cubicBezTo>
                  <a:pt x="810111" y="1001153"/>
                  <a:pt x="809266" y="975776"/>
                  <a:pt x="803189" y="951470"/>
                </a:cubicBezTo>
                <a:cubicBezTo>
                  <a:pt x="785543" y="880888"/>
                  <a:pt x="786218" y="888945"/>
                  <a:pt x="753762" y="840260"/>
                </a:cubicBezTo>
                <a:cubicBezTo>
                  <a:pt x="749643" y="815546"/>
                  <a:pt x="747482" y="790426"/>
                  <a:pt x="741405" y="766119"/>
                </a:cubicBezTo>
                <a:cubicBezTo>
                  <a:pt x="735087" y="740846"/>
                  <a:pt x="716692" y="691978"/>
                  <a:pt x="716692" y="691978"/>
                </a:cubicBezTo>
                <a:cubicBezTo>
                  <a:pt x="712573" y="663146"/>
                  <a:pt x="710047" y="634040"/>
                  <a:pt x="704335" y="605481"/>
                </a:cubicBezTo>
                <a:cubicBezTo>
                  <a:pt x="701781" y="592709"/>
                  <a:pt x="695556" y="580935"/>
                  <a:pt x="691978" y="568411"/>
                </a:cubicBezTo>
                <a:cubicBezTo>
                  <a:pt x="654626" y="437680"/>
                  <a:pt x="713641" y="621043"/>
                  <a:pt x="654908" y="444843"/>
                </a:cubicBezTo>
                <a:lnTo>
                  <a:pt x="568411" y="185351"/>
                </a:lnTo>
                <a:lnTo>
                  <a:pt x="543697" y="111211"/>
                </a:lnTo>
                <a:cubicBezTo>
                  <a:pt x="530528" y="71704"/>
                  <a:pt x="528822" y="48169"/>
                  <a:pt x="481913" y="24714"/>
                </a:cubicBezTo>
                <a:cubicBezTo>
                  <a:pt x="459504" y="13509"/>
                  <a:pt x="432231" y="17792"/>
                  <a:pt x="407773" y="12357"/>
                </a:cubicBezTo>
                <a:cubicBezTo>
                  <a:pt x="395058" y="9531"/>
                  <a:pt x="383059" y="4119"/>
                  <a:pt x="370702" y="0"/>
                </a:cubicBezTo>
                <a:cubicBezTo>
                  <a:pt x="333674" y="4114"/>
                  <a:pt x="229725" y="13621"/>
                  <a:pt x="185351" y="24714"/>
                </a:cubicBezTo>
                <a:cubicBezTo>
                  <a:pt x="160079" y="31032"/>
                  <a:pt x="111211" y="49427"/>
                  <a:pt x="111211" y="49427"/>
                </a:cubicBezTo>
                <a:cubicBezTo>
                  <a:pt x="72047" y="108171"/>
                  <a:pt x="91192" y="72410"/>
                  <a:pt x="61783" y="160638"/>
                </a:cubicBezTo>
                <a:lnTo>
                  <a:pt x="49427" y="197708"/>
                </a:lnTo>
                <a:cubicBezTo>
                  <a:pt x="45308" y="296562"/>
                  <a:pt x="43877" y="395565"/>
                  <a:pt x="37070" y="494270"/>
                </a:cubicBezTo>
                <a:cubicBezTo>
                  <a:pt x="35625" y="515223"/>
                  <a:pt x="27489" y="535236"/>
                  <a:pt x="24713" y="556054"/>
                </a:cubicBezTo>
                <a:cubicBezTo>
                  <a:pt x="19242" y="597086"/>
                  <a:pt x="16475" y="638433"/>
                  <a:pt x="12356" y="679622"/>
                </a:cubicBezTo>
                <a:cubicBezTo>
                  <a:pt x="8237" y="869092"/>
                  <a:pt x="0" y="1058518"/>
                  <a:pt x="0" y="1248033"/>
                </a:cubicBezTo>
                <a:cubicBezTo>
                  <a:pt x="0" y="1315588"/>
                  <a:pt x="6180" y="1516806"/>
                  <a:pt x="24713" y="1618735"/>
                </a:cubicBezTo>
                <a:cubicBezTo>
                  <a:pt x="27043" y="1631550"/>
                  <a:pt x="33492" y="1643281"/>
                  <a:pt x="37070" y="1655805"/>
                </a:cubicBezTo>
                <a:cubicBezTo>
                  <a:pt x="41736" y="1672135"/>
                  <a:pt x="42737" y="1689623"/>
                  <a:pt x="49427" y="1705233"/>
                </a:cubicBezTo>
                <a:cubicBezTo>
                  <a:pt x="55277" y="1718883"/>
                  <a:pt x="66772" y="1729409"/>
                  <a:pt x="74140" y="1742303"/>
                </a:cubicBezTo>
                <a:cubicBezTo>
                  <a:pt x="83279" y="1758296"/>
                  <a:pt x="91598" y="1774799"/>
                  <a:pt x="98854" y="1791730"/>
                </a:cubicBezTo>
                <a:cubicBezTo>
                  <a:pt x="103985" y="1803702"/>
                  <a:pt x="103986" y="1817962"/>
                  <a:pt x="111211" y="1828800"/>
                </a:cubicBezTo>
                <a:cubicBezTo>
                  <a:pt x="120904" y="1843340"/>
                  <a:pt x="137552" y="1852076"/>
                  <a:pt x="148281" y="1865870"/>
                </a:cubicBezTo>
                <a:cubicBezTo>
                  <a:pt x="166516" y="1889315"/>
                  <a:pt x="181232" y="1915297"/>
                  <a:pt x="197708" y="1940011"/>
                </a:cubicBezTo>
                <a:cubicBezTo>
                  <a:pt x="268534" y="2046251"/>
                  <a:pt x="183617" y="1911831"/>
                  <a:pt x="234778" y="2014151"/>
                </a:cubicBezTo>
                <a:cubicBezTo>
                  <a:pt x="257789" y="2060172"/>
                  <a:pt x="262400" y="2047298"/>
                  <a:pt x="296562" y="2088292"/>
                </a:cubicBezTo>
                <a:cubicBezTo>
                  <a:pt x="348048" y="2150076"/>
                  <a:pt x="290382" y="2104767"/>
                  <a:pt x="358346" y="2150076"/>
                </a:cubicBezTo>
                <a:cubicBezTo>
                  <a:pt x="403651" y="2218035"/>
                  <a:pt x="358348" y="2160376"/>
                  <a:pt x="420129" y="2211860"/>
                </a:cubicBezTo>
                <a:cubicBezTo>
                  <a:pt x="453384" y="2239573"/>
                  <a:pt x="454827" y="2256113"/>
                  <a:pt x="494270" y="2273643"/>
                </a:cubicBezTo>
                <a:cubicBezTo>
                  <a:pt x="518075" y="2284223"/>
                  <a:pt x="545111" y="2286707"/>
                  <a:pt x="568411" y="2298357"/>
                </a:cubicBezTo>
                <a:cubicBezTo>
                  <a:pt x="629488" y="2328895"/>
                  <a:pt x="600363" y="2317245"/>
                  <a:pt x="654908" y="2335427"/>
                </a:cubicBezTo>
                <a:cubicBezTo>
                  <a:pt x="725180" y="2405699"/>
                  <a:pt x="657517" y="2349088"/>
                  <a:pt x="729048" y="2384854"/>
                </a:cubicBezTo>
                <a:cubicBezTo>
                  <a:pt x="853139" y="2446900"/>
                  <a:pt x="663913" y="2369296"/>
                  <a:pt x="815546" y="2434281"/>
                </a:cubicBezTo>
                <a:cubicBezTo>
                  <a:pt x="827518" y="2439412"/>
                  <a:pt x="841230" y="2440312"/>
                  <a:pt x="852616" y="2446638"/>
                </a:cubicBezTo>
                <a:cubicBezTo>
                  <a:pt x="980081" y="2517453"/>
                  <a:pt x="879946" y="2480462"/>
                  <a:pt x="963827" y="2508422"/>
                </a:cubicBezTo>
                <a:cubicBezTo>
                  <a:pt x="989944" y="2547599"/>
                  <a:pt x="1020360" y="2598473"/>
                  <a:pt x="1062681" y="2619633"/>
                </a:cubicBezTo>
                <a:lnTo>
                  <a:pt x="1112108" y="2644346"/>
                </a:lnTo>
                <a:cubicBezTo>
                  <a:pt x="1120346" y="2656703"/>
                  <a:pt x="1125645" y="2671637"/>
                  <a:pt x="1136821" y="2681416"/>
                </a:cubicBezTo>
                <a:cubicBezTo>
                  <a:pt x="1159174" y="2700975"/>
                  <a:pt x="1210962" y="2730843"/>
                  <a:pt x="1210962" y="2730843"/>
                </a:cubicBezTo>
                <a:cubicBezTo>
                  <a:pt x="1256026" y="2866034"/>
                  <a:pt x="1184158" y="2661268"/>
                  <a:pt x="1248032" y="2804984"/>
                </a:cubicBezTo>
                <a:cubicBezTo>
                  <a:pt x="1248047" y="2805018"/>
                  <a:pt x="1278918" y="2897643"/>
                  <a:pt x="1285102" y="2916195"/>
                </a:cubicBezTo>
                <a:cubicBezTo>
                  <a:pt x="1289221" y="2928552"/>
                  <a:pt x="1291634" y="2941615"/>
                  <a:pt x="1297459" y="2953265"/>
                </a:cubicBezTo>
                <a:cubicBezTo>
                  <a:pt x="1354481" y="3067309"/>
                  <a:pt x="1337951" y="3016378"/>
                  <a:pt x="1359243" y="3101546"/>
                </a:cubicBezTo>
                <a:cubicBezTo>
                  <a:pt x="1341819" y="3606839"/>
                  <a:pt x="1358205" y="3300375"/>
                  <a:pt x="1334529" y="3608173"/>
                </a:cubicBezTo>
                <a:cubicBezTo>
                  <a:pt x="1319916" y="3798147"/>
                  <a:pt x="1340755" y="3725425"/>
                  <a:pt x="1309816" y="3818238"/>
                </a:cubicBezTo>
                <a:cubicBezTo>
                  <a:pt x="1358323" y="4400313"/>
                  <a:pt x="1281540" y="3435945"/>
                  <a:pt x="1334529" y="5078627"/>
                </a:cubicBezTo>
                <a:cubicBezTo>
                  <a:pt x="1335008" y="5093470"/>
                  <a:pt x="1359243" y="5115697"/>
                  <a:pt x="1359243" y="5115697"/>
                </a:cubicBez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EDD45-3EDF-D44C-9060-240C8E0CE3AF}" type="slidenum">
              <a:rPr lang="en-US" smtClean="0"/>
              <a:t>33</a:t>
            </a:fld>
            <a:endParaRPr lang="en-US"/>
          </a:p>
        </p:txBody>
      </p:sp>
      <p:grpSp>
        <p:nvGrpSpPr>
          <p:cNvPr id="2" name="Group 3"/>
          <p:cNvGrpSpPr/>
          <p:nvPr/>
        </p:nvGrpSpPr>
        <p:grpSpPr>
          <a:xfrm>
            <a:off x="0" y="1"/>
            <a:ext cx="9144000" cy="844012"/>
            <a:chOff x="0" y="1"/>
            <a:chExt cx="9144000" cy="844012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0" y="844013"/>
              <a:ext cx="9144000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Picture 5" descr="Screen Shot 2015-10-11 at 11.16.20 A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"/>
              <a:ext cx="1151748" cy="844012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1151748" y="2283"/>
              <a:ext cx="7992252" cy="83210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311013" y="2283"/>
              <a:ext cx="832987" cy="832987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1202040" y="188621"/>
              <a:ext cx="698323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err="1" smtClean="0">
                  <a:solidFill>
                    <a:srgbClr val="FFFFFF"/>
                  </a:solidFill>
                  <a:latin typeface="Candara"/>
                  <a:cs typeface="Candara"/>
                </a:rPr>
                <a:t>FlyNet</a:t>
              </a:r>
              <a:r>
                <a:rPr lang="en-US" sz="2400" dirty="0" smtClean="0">
                  <a:solidFill>
                    <a:srgbClr val="FFFFFF"/>
                  </a:solidFill>
                  <a:latin typeface="Candara"/>
                  <a:cs typeface="Candara"/>
                </a:rPr>
                <a:t>: Planning</a:t>
              </a:r>
              <a:endParaRPr lang="en-US" sz="2400" dirty="0">
                <a:solidFill>
                  <a:srgbClr val="FFFFFF"/>
                </a:solidFill>
                <a:latin typeface="Candara"/>
                <a:cs typeface="Candar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592682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"/>
          <p:cNvGrpSpPr/>
          <p:nvPr/>
        </p:nvGrpSpPr>
        <p:grpSpPr>
          <a:xfrm>
            <a:off x="0" y="1"/>
            <a:ext cx="9144000" cy="844012"/>
            <a:chOff x="0" y="1"/>
            <a:chExt cx="9144000" cy="844012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0" y="844013"/>
              <a:ext cx="9144000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Picture 5" descr="Screen Shot 2015-10-11 at 11.16.20 AM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"/>
              <a:ext cx="1151748" cy="844012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1151748" y="2283"/>
              <a:ext cx="7992252" cy="83210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11013" y="2283"/>
              <a:ext cx="832987" cy="832987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1202040" y="188621"/>
              <a:ext cx="698323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err="1" smtClean="0">
                  <a:solidFill>
                    <a:srgbClr val="FFFFFF"/>
                  </a:solidFill>
                  <a:latin typeface="Candara"/>
                  <a:cs typeface="Candara"/>
                </a:rPr>
                <a:t>FlyNet</a:t>
              </a:r>
              <a:r>
                <a:rPr lang="en-US" sz="2400" dirty="0" smtClean="0">
                  <a:solidFill>
                    <a:srgbClr val="FFFFFF"/>
                  </a:solidFill>
                  <a:latin typeface="Candara"/>
                  <a:cs typeface="Candara"/>
                </a:rPr>
                <a:t>: Planning</a:t>
              </a:r>
              <a:endParaRPr lang="en-US" sz="2400" dirty="0">
                <a:solidFill>
                  <a:srgbClr val="FFFFFF"/>
                </a:solidFill>
                <a:latin typeface="Candara"/>
                <a:cs typeface="Candara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121186" y="1255923"/>
            <a:ext cx="8627398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/>
            <a:r>
              <a:rPr lang="en-US" b="1" dirty="0" smtClean="0">
                <a:latin typeface="Candara"/>
                <a:cs typeface="Candara"/>
              </a:rPr>
              <a:t>Path </a:t>
            </a:r>
            <a:r>
              <a:rPr lang="en-US" b="1" dirty="0" smtClean="0">
                <a:latin typeface="Candara"/>
                <a:cs typeface="Candara"/>
              </a:rPr>
              <a:t>Planning Alternatives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Candara"/>
                <a:cs typeface="Candara"/>
              </a:rPr>
              <a:t>Cell Decomposition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Candara"/>
                <a:cs typeface="Candara"/>
              </a:rPr>
              <a:t>Break the map down into a grid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Candara"/>
                <a:cs typeface="Candara"/>
              </a:rPr>
              <a:t>Determine valid connections in the grid space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Candara"/>
                <a:cs typeface="Candara"/>
              </a:rPr>
              <a:t>Easy/fast to compute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Candara"/>
                <a:cs typeface="Candara"/>
              </a:rPr>
              <a:t>Cannot capture complex vehicle dynamics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Candara"/>
                <a:cs typeface="Candara"/>
              </a:rPr>
              <a:t>Potential Fields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Candara"/>
                <a:cs typeface="Candara"/>
              </a:rPr>
              <a:t>Generate potential fields for plan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Candara"/>
                <a:cs typeface="Candara"/>
              </a:rPr>
              <a:t>Attract to desired trajectory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Candara"/>
                <a:cs typeface="Candara"/>
              </a:rPr>
              <a:t>Repel from obstacles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Candara"/>
                <a:cs typeface="Candara"/>
              </a:rPr>
              <a:t>Easy/fast to compute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Candara"/>
                <a:cs typeface="Candara"/>
              </a:rPr>
              <a:t>Struggles with local minima (</a:t>
            </a:r>
            <a:r>
              <a:rPr lang="en-US" dirty="0" err="1" smtClean="0">
                <a:latin typeface="Candara"/>
                <a:cs typeface="Candara"/>
              </a:rPr>
              <a:t>ie</a:t>
            </a:r>
            <a:r>
              <a:rPr lang="en-US" dirty="0" smtClean="0">
                <a:latin typeface="Candara"/>
                <a:cs typeface="Candara"/>
              </a:rPr>
              <a:t> rooms)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latin typeface="Candara"/>
                <a:cs typeface="Candara"/>
              </a:rPr>
              <a:t>Sampling based methods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Candara"/>
                <a:cs typeface="Candara"/>
              </a:rPr>
              <a:t>Sample potential robot states randomly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Candara"/>
                <a:cs typeface="Candara"/>
              </a:rPr>
              <a:t>Connect states by checking for collisions and dynamics feasibility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Candara"/>
                <a:cs typeface="Candara"/>
              </a:rPr>
              <a:t>Captures high-dimensional robot states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Candara"/>
                <a:cs typeface="Candara"/>
              </a:rPr>
              <a:t>Captures complex problem constraints 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0" y="6581001"/>
            <a:ext cx="55876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See: http://ompl.kavrakilab.org/OMPL_Primer.pdf </a:t>
            </a:r>
            <a:endParaRPr lang="en-US" sz="12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EDD45-3EDF-D44C-9060-240C8E0CE3AF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2851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"/>
          <p:cNvGrpSpPr/>
          <p:nvPr/>
        </p:nvGrpSpPr>
        <p:grpSpPr>
          <a:xfrm>
            <a:off x="0" y="1"/>
            <a:ext cx="9144000" cy="844012"/>
            <a:chOff x="0" y="1"/>
            <a:chExt cx="9144000" cy="844012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0" y="844013"/>
              <a:ext cx="9144000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Picture 5" descr="Screen Shot 2015-10-11 at 11.16.20 AM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"/>
              <a:ext cx="1151748" cy="844012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1151748" y="2283"/>
              <a:ext cx="7992252" cy="83210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11013" y="2283"/>
              <a:ext cx="832987" cy="832987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1202040" y="188621"/>
              <a:ext cx="698323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err="1" smtClean="0">
                  <a:solidFill>
                    <a:srgbClr val="FFFFFF"/>
                  </a:solidFill>
                  <a:latin typeface="Candara"/>
                  <a:cs typeface="Candara"/>
                </a:rPr>
                <a:t>FlyNet</a:t>
              </a:r>
              <a:r>
                <a:rPr lang="en-US" sz="2400" dirty="0" smtClean="0">
                  <a:solidFill>
                    <a:srgbClr val="FFFFFF"/>
                  </a:solidFill>
                  <a:latin typeface="Candara"/>
                  <a:cs typeface="Candara"/>
                </a:rPr>
                <a:t>: Planning</a:t>
              </a:r>
              <a:endParaRPr lang="en-US" sz="2400" dirty="0">
                <a:solidFill>
                  <a:srgbClr val="FFFFFF"/>
                </a:solidFill>
                <a:latin typeface="Candara"/>
                <a:cs typeface="Candara"/>
              </a:endParaRPr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0" y="6581001"/>
            <a:ext cx="55876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From: http://ompl.kavrakilab.org/OMPL_Primer.pdf </a:t>
            </a:r>
            <a:endParaRPr lang="en-US" sz="1200" dirty="0"/>
          </a:p>
        </p:txBody>
      </p:sp>
      <p:sp>
        <p:nvSpPr>
          <p:cNvPr id="11" name="TextBox 10"/>
          <p:cNvSpPr txBox="1"/>
          <p:nvPr/>
        </p:nvSpPr>
        <p:spPr>
          <a:xfrm>
            <a:off x="121186" y="1255923"/>
            <a:ext cx="862739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/>
            <a:r>
              <a:rPr lang="en-US" b="1" dirty="0" smtClean="0">
                <a:latin typeface="Candara"/>
                <a:cs typeface="Candara"/>
              </a:rPr>
              <a:t>Path </a:t>
            </a:r>
            <a:r>
              <a:rPr lang="en-US" b="1" dirty="0" smtClean="0">
                <a:latin typeface="Candara"/>
                <a:cs typeface="Candara"/>
              </a:rPr>
              <a:t>Planning Alternatives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latin typeface="Candara"/>
                <a:cs typeface="Candara"/>
              </a:rPr>
              <a:t>Tree-Based Planners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Candara"/>
                <a:cs typeface="Candara"/>
              </a:rPr>
              <a:t>Seed a tree at the origin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Candara"/>
                <a:cs typeface="Candara"/>
              </a:rPr>
              <a:t>Randomly sample states near the current location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Candara"/>
                <a:cs typeface="Candara"/>
              </a:rPr>
              <a:t>Connect to all valid states based on collision detection and dynamics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Candara"/>
                <a:cs typeface="Candara"/>
              </a:rPr>
              <a:t>Grow this tree until we get to the goal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Candara"/>
                <a:cs typeface="Candara"/>
              </a:rPr>
              <a:t>Generates a single path from start to goal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Candara"/>
                <a:cs typeface="Candara"/>
              </a:rPr>
              <a:t>Need to grow a new tree for re-planning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 smtClean="0">
              <a:latin typeface="Candara"/>
              <a:cs typeface="Candara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58508" y="3608047"/>
            <a:ext cx="7226985" cy="27914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EDD45-3EDF-D44C-9060-240C8E0CE3AF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6134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"/>
          <p:cNvGrpSpPr/>
          <p:nvPr/>
        </p:nvGrpSpPr>
        <p:grpSpPr>
          <a:xfrm>
            <a:off x="0" y="1"/>
            <a:ext cx="9144000" cy="844012"/>
            <a:chOff x="0" y="1"/>
            <a:chExt cx="9144000" cy="844012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0" y="844013"/>
              <a:ext cx="9144000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Picture 5" descr="Screen Shot 2015-10-11 at 11.16.20 AM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"/>
              <a:ext cx="1151748" cy="844012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1151748" y="2283"/>
              <a:ext cx="7992252" cy="83210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11013" y="2283"/>
              <a:ext cx="832987" cy="832987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1202040" y="188621"/>
              <a:ext cx="698323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err="1" smtClean="0">
                  <a:solidFill>
                    <a:srgbClr val="FFFFFF"/>
                  </a:solidFill>
                  <a:latin typeface="Candara"/>
                  <a:cs typeface="Candara"/>
                </a:rPr>
                <a:t>FlyNet</a:t>
              </a:r>
              <a:r>
                <a:rPr lang="en-US" sz="2400" dirty="0" smtClean="0">
                  <a:solidFill>
                    <a:srgbClr val="FFFFFF"/>
                  </a:solidFill>
                  <a:latin typeface="Candara"/>
                  <a:cs typeface="Candara"/>
                </a:rPr>
                <a:t>: Planning</a:t>
              </a:r>
              <a:endParaRPr lang="en-US" sz="2400" dirty="0">
                <a:solidFill>
                  <a:srgbClr val="FFFFFF"/>
                </a:solidFill>
                <a:latin typeface="Candara"/>
                <a:cs typeface="Candara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121186" y="1255923"/>
            <a:ext cx="862739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/>
            <a:r>
              <a:rPr lang="en-US" b="1" dirty="0" smtClean="0">
                <a:latin typeface="Candara"/>
                <a:cs typeface="Candara"/>
              </a:rPr>
              <a:t>The Open Motion Planning Library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Candara"/>
                <a:cs typeface="Candara"/>
              </a:rPr>
              <a:t>Open-source library with implementations of sample-based planning algorithms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Candara"/>
                <a:cs typeface="Candara"/>
              </a:rPr>
              <a:t>Provides plug-ins to ROS or standalone </a:t>
            </a:r>
            <a:r>
              <a:rPr lang="en-US" dirty="0" err="1" smtClean="0">
                <a:latin typeface="Candara"/>
                <a:cs typeface="Candara"/>
              </a:rPr>
              <a:t>c++</a:t>
            </a:r>
            <a:endParaRPr lang="en-US" dirty="0" smtClean="0">
              <a:latin typeface="Candara"/>
              <a:cs typeface="Candar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Candara"/>
                <a:cs typeface="Candara"/>
              </a:rPr>
              <a:t>Supports basic modeling of quad rotors moving in 3D Environment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Candara"/>
                <a:cs typeface="Candara"/>
              </a:rPr>
              <a:t>Uses point-mass model of quad with thrust and angular acceleration as controls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Candara"/>
                <a:cs typeface="Candara"/>
              </a:rPr>
              <a:t>Environment is defined by CAD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Candara"/>
                <a:cs typeface="Candara"/>
              </a:rPr>
              <a:t>Initial path planning conducted for built-in environment using RRT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 smtClean="0">
              <a:latin typeface="Candara"/>
              <a:cs typeface="Candar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latin typeface="Candara"/>
              <a:cs typeface="Candar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 smtClean="0">
              <a:latin typeface="Candara"/>
              <a:cs typeface="Candara"/>
            </a:endParaRPr>
          </a:p>
        </p:txBody>
      </p:sp>
      <p:pic>
        <p:nvPicPr>
          <p:cNvPr id="13" name="Picture 12" descr="Quad_Sim.png"/>
          <p:cNvPicPr>
            <a:picLocks noChangeAspect="1"/>
          </p:cNvPicPr>
          <p:nvPr/>
        </p:nvPicPr>
        <p:blipFill>
          <a:blip r:embed="rId4"/>
          <a:srcRect l="25405" t="44114" r="49730" b="19370"/>
          <a:stretch>
            <a:fillRect/>
          </a:stretch>
        </p:blipFill>
        <p:spPr>
          <a:xfrm>
            <a:off x="2533134" y="3564247"/>
            <a:ext cx="3628178" cy="299719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5" name="Straight Arrow Connector 14"/>
          <p:cNvCxnSpPr/>
          <p:nvPr/>
        </p:nvCxnSpPr>
        <p:spPr>
          <a:xfrm>
            <a:off x="3002692" y="4746022"/>
            <a:ext cx="0" cy="295877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735739" y="4351976"/>
            <a:ext cx="731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Goal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010278" y="5586625"/>
            <a:ext cx="731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Start</a:t>
            </a:r>
            <a:endParaRPr lang="en-US" dirty="0"/>
          </a:p>
        </p:txBody>
      </p:sp>
      <p:cxnSp>
        <p:nvCxnSpPr>
          <p:cNvPr id="18" name="Straight Arrow Connector 17"/>
          <p:cNvCxnSpPr/>
          <p:nvPr/>
        </p:nvCxnSpPr>
        <p:spPr>
          <a:xfrm flipH="1">
            <a:off x="4010278" y="5955957"/>
            <a:ext cx="191020" cy="18535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803189" y="5956642"/>
            <a:ext cx="1383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Trajectory</a:t>
            </a:r>
            <a:endParaRPr lang="en-US" dirty="0"/>
          </a:p>
        </p:txBody>
      </p:sp>
      <p:cxnSp>
        <p:nvCxnSpPr>
          <p:cNvPr id="24" name="Straight Arrow Connector 23"/>
          <p:cNvCxnSpPr/>
          <p:nvPr/>
        </p:nvCxnSpPr>
        <p:spPr>
          <a:xfrm flipV="1">
            <a:off x="1919416" y="5956642"/>
            <a:ext cx="1231557" cy="18466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2785164" y="3194915"/>
            <a:ext cx="3158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Top-Down View</a:t>
            </a:r>
            <a:endParaRPr lang="en-US" b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EDD45-3EDF-D44C-9060-240C8E0CE3AF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2215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"/>
          <p:cNvGrpSpPr/>
          <p:nvPr/>
        </p:nvGrpSpPr>
        <p:grpSpPr>
          <a:xfrm>
            <a:off x="0" y="1"/>
            <a:ext cx="9144000" cy="844012"/>
            <a:chOff x="0" y="1"/>
            <a:chExt cx="9144000" cy="844012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0" y="844013"/>
              <a:ext cx="9144000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Picture 5" descr="Screen Shot 2015-10-11 at 11.16.20 AM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"/>
              <a:ext cx="1151748" cy="844012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1151748" y="2283"/>
              <a:ext cx="7992252" cy="83210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11013" y="2283"/>
              <a:ext cx="832987" cy="832987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1202040" y="188621"/>
              <a:ext cx="698323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err="1" smtClean="0">
                  <a:solidFill>
                    <a:srgbClr val="FFFFFF"/>
                  </a:solidFill>
                  <a:latin typeface="Candara"/>
                  <a:cs typeface="Candara"/>
                </a:rPr>
                <a:t>FlyNet</a:t>
              </a:r>
              <a:r>
                <a:rPr lang="en-US" sz="2400" dirty="0" smtClean="0">
                  <a:solidFill>
                    <a:srgbClr val="FFFFFF"/>
                  </a:solidFill>
                  <a:latin typeface="Candara"/>
                  <a:cs typeface="Candara"/>
                </a:rPr>
                <a:t>: Planning</a:t>
              </a:r>
              <a:endParaRPr lang="en-US" sz="2400" dirty="0">
                <a:solidFill>
                  <a:srgbClr val="FFFFFF"/>
                </a:solidFill>
                <a:latin typeface="Candara"/>
                <a:cs typeface="Candara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121186" y="1255923"/>
            <a:ext cx="862739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/>
            <a:r>
              <a:rPr lang="en-US" b="1" dirty="0" smtClean="0">
                <a:latin typeface="Candara"/>
                <a:cs typeface="Candara"/>
              </a:rPr>
              <a:t>The Open Motion Planning Library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Candara"/>
                <a:cs typeface="Candara"/>
              </a:rPr>
              <a:t>Supports benchmarking of planners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Candara"/>
                <a:cs typeface="Candara"/>
              </a:rPr>
              <a:t>So far, 3D planners seem to take significant amounts of time: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 smtClean="0">
              <a:latin typeface="Candara"/>
              <a:cs typeface="Candar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latin typeface="Candara"/>
              <a:cs typeface="Candar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 smtClean="0">
              <a:latin typeface="Candara"/>
              <a:cs typeface="Candara"/>
            </a:endParaRPr>
          </a:p>
        </p:txBody>
      </p:sp>
      <p:pic>
        <p:nvPicPr>
          <p:cNvPr id="19" name="Picture 18" descr="Screenshot from 2015-10-18 20_13_27.png"/>
          <p:cNvPicPr>
            <a:picLocks noChangeAspect="1"/>
          </p:cNvPicPr>
          <p:nvPr/>
        </p:nvPicPr>
        <p:blipFill>
          <a:blip r:embed="rId4"/>
          <a:srcRect l="3378" t="31622" r="51622" b="47477"/>
          <a:stretch>
            <a:fillRect/>
          </a:stretch>
        </p:blipFill>
        <p:spPr>
          <a:xfrm>
            <a:off x="282500" y="2273644"/>
            <a:ext cx="8466084" cy="221186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202040" y="5016843"/>
            <a:ext cx="365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andara"/>
                <a:cs typeface="Candara"/>
              </a:rPr>
              <a:t>40 seconds for an empty space!</a:t>
            </a:r>
            <a:endParaRPr lang="en-US" dirty="0">
              <a:latin typeface="Candara"/>
              <a:cs typeface="Candara"/>
            </a:endParaRPr>
          </a:p>
        </p:txBody>
      </p:sp>
      <p:cxnSp>
        <p:nvCxnSpPr>
          <p:cNvPr id="22" name="Straight Arrow Connector 21"/>
          <p:cNvCxnSpPr/>
          <p:nvPr/>
        </p:nvCxnSpPr>
        <p:spPr>
          <a:xfrm flipV="1">
            <a:off x="2594919" y="4485504"/>
            <a:ext cx="135924" cy="53133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EDD45-3EDF-D44C-9060-240C8E0CE3AF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451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"/>
          <p:cNvGrpSpPr/>
          <p:nvPr/>
        </p:nvGrpSpPr>
        <p:grpSpPr>
          <a:xfrm>
            <a:off x="0" y="1"/>
            <a:ext cx="9144000" cy="844012"/>
            <a:chOff x="0" y="1"/>
            <a:chExt cx="9144000" cy="844012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0" y="844013"/>
              <a:ext cx="9144000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Picture 5" descr="Screen Shot 2015-10-11 at 11.16.20 AM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"/>
              <a:ext cx="1151748" cy="844012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1151748" y="2283"/>
              <a:ext cx="7992252" cy="83210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11013" y="2283"/>
              <a:ext cx="832987" cy="832987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1202040" y="188621"/>
              <a:ext cx="698323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err="1" smtClean="0">
                  <a:solidFill>
                    <a:srgbClr val="FFFFFF"/>
                  </a:solidFill>
                  <a:latin typeface="Candara"/>
                  <a:cs typeface="Candara"/>
                </a:rPr>
                <a:t>FlyNet</a:t>
              </a:r>
              <a:r>
                <a:rPr lang="en-US" sz="2400" dirty="0" smtClean="0">
                  <a:solidFill>
                    <a:srgbClr val="FFFFFF"/>
                  </a:solidFill>
                  <a:latin typeface="Candara"/>
                  <a:cs typeface="Candara"/>
                </a:rPr>
                <a:t>: Planning</a:t>
              </a:r>
              <a:endParaRPr lang="en-US" sz="2400" dirty="0">
                <a:solidFill>
                  <a:srgbClr val="FFFFFF"/>
                </a:solidFill>
                <a:latin typeface="Candara"/>
                <a:cs typeface="Candara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121186" y="1255923"/>
            <a:ext cx="902281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/>
            <a:r>
              <a:rPr lang="en-US" b="1" dirty="0" smtClean="0">
                <a:latin typeface="Candara"/>
                <a:cs typeface="Candara"/>
              </a:rPr>
              <a:t>Path Planning </a:t>
            </a:r>
            <a:r>
              <a:rPr lang="en-US" b="1" dirty="0" smtClean="0">
                <a:latin typeface="Candara"/>
                <a:cs typeface="Candara"/>
              </a:rPr>
              <a:t>Issues</a:t>
            </a:r>
          </a:p>
          <a:p>
            <a:pPr marL="285750" indent="-285750"/>
            <a:endParaRPr lang="en-US" b="1" dirty="0" smtClean="0">
              <a:latin typeface="Candara"/>
              <a:cs typeface="Candar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Candara"/>
                <a:cs typeface="Candara"/>
              </a:rPr>
              <a:t>Path planning can generate a near optimal trajectory for getting between a start position and goal </a:t>
            </a:r>
            <a:endParaRPr lang="en-US" dirty="0" smtClean="0">
              <a:latin typeface="Candara"/>
              <a:cs typeface="Candar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latin typeface="Candara"/>
              <a:cs typeface="Candar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Candara"/>
                <a:cs typeface="Candara"/>
              </a:rPr>
              <a:t>Ability to plan with well known map can generate trajectories free of obstacles in highly complex environment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Candara"/>
                <a:cs typeface="Candara"/>
              </a:rPr>
              <a:t>Require minimal human </a:t>
            </a:r>
            <a:r>
              <a:rPr lang="en-US" dirty="0" smtClean="0">
                <a:latin typeface="Candara"/>
                <a:cs typeface="Candara"/>
              </a:rPr>
              <a:t>input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 smtClean="0">
              <a:latin typeface="Candara"/>
              <a:cs typeface="Candar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Candara"/>
                <a:cs typeface="Candara"/>
              </a:rPr>
              <a:t>3D path planning can be time consuming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latin typeface="Candara"/>
              <a:cs typeface="Candar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 smtClean="0">
              <a:latin typeface="Candara"/>
              <a:cs typeface="Candar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latin typeface="Candara"/>
              <a:cs typeface="Candar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 smtClean="0">
              <a:latin typeface="Candara"/>
              <a:cs typeface="Candara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EDD45-3EDF-D44C-9060-240C8E0CE3AF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7649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"/>
          <p:cNvGrpSpPr/>
          <p:nvPr/>
        </p:nvGrpSpPr>
        <p:grpSpPr>
          <a:xfrm>
            <a:off x="0" y="1"/>
            <a:ext cx="9144000" cy="844012"/>
            <a:chOff x="0" y="1"/>
            <a:chExt cx="9144000" cy="844012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0" y="844013"/>
              <a:ext cx="9144000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Picture 5" descr="Screen Shot 2015-10-11 at 11.16.20 AM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"/>
              <a:ext cx="1151748" cy="844012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1151748" y="2283"/>
              <a:ext cx="7992252" cy="83210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11013" y="2283"/>
              <a:ext cx="832987" cy="832987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1202040" y="188621"/>
              <a:ext cx="698323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err="1" smtClean="0">
                  <a:solidFill>
                    <a:srgbClr val="FFFFFF"/>
                  </a:solidFill>
                  <a:latin typeface="Candara"/>
                  <a:cs typeface="Candara"/>
                </a:rPr>
                <a:t>FlyNet</a:t>
              </a:r>
              <a:r>
                <a:rPr lang="en-US" sz="2400" dirty="0" smtClean="0">
                  <a:solidFill>
                    <a:srgbClr val="FFFFFF"/>
                  </a:solidFill>
                  <a:latin typeface="Candara"/>
                  <a:cs typeface="Candara"/>
                </a:rPr>
                <a:t>: Planning</a:t>
              </a:r>
              <a:endParaRPr lang="en-US" sz="2400" dirty="0">
                <a:solidFill>
                  <a:srgbClr val="FFFFFF"/>
                </a:solidFill>
                <a:latin typeface="Candara"/>
                <a:cs typeface="Candara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121186" y="1255923"/>
            <a:ext cx="902281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/>
            <a:r>
              <a:rPr lang="en-US" b="1" dirty="0" smtClean="0">
                <a:latin typeface="Candara"/>
                <a:cs typeface="Candara"/>
              </a:rPr>
              <a:t>Path Planning </a:t>
            </a:r>
            <a:r>
              <a:rPr lang="en-US" b="1" dirty="0" smtClean="0">
                <a:latin typeface="Candara"/>
                <a:cs typeface="Candara"/>
              </a:rPr>
              <a:t>Issues</a:t>
            </a:r>
          </a:p>
          <a:p>
            <a:pPr marL="285750" indent="-285750"/>
            <a:endParaRPr lang="en-US" b="1" dirty="0" smtClean="0">
              <a:latin typeface="Candara"/>
              <a:cs typeface="Candar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Candara"/>
                <a:cs typeface="Candara"/>
              </a:rPr>
              <a:t>Path planning can generate a near optimal trajectory for getting between a start position and goal  </a:t>
            </a:r>
            <a:r>
              <a:rPr lang="en-US" dirty="0" smtClean="0">
                <a:solidFill>
                  <a:srgbClr val="FF0000"/>
                </a:solidFill>
                <a:latin typeface="Candara"/>
                <a:cs typeface="Candara"/>
              </a:rPr>
              <a:t>&lt;- We need to make the </a:t>
            </a:r>
            <a:r>
              <a:rPr lang="en-US" dirty="0" smtClean="0">
                <a:solidFill>
                  <a:srgbClr val="FF0000"/>
                </a:solidFill>
                <a:latin typeface="Candara"/>
                <a:cs typeface="Candara"/>
              </a:rPr>
              <a:t>goals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rgbClr val="FF0000"/>
              </a:solidFill>
              <a:latin typeface="Candara"/>
              <a:cs typeface="Candar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Candara"/>
                <a:cs typeface="Candara"/>
              </a:rPr>
              <a:t>Ability to plan with well known map can generate trajectories free of obstacles in highly complex environment </a:t>
            </a:r>
            <a:r>
              <a:rPr lang="en-US" dirty="0" smtClean="0">
                <a:solidFill>
                  <a:srgbClr val="FF0000"/>
                </a:solidFill>
                <a:latin typeface="Candara"/>
                <a:cs typeface="Candara"/>
              </a:rPr>
              <a:t>&lt;- Our environments contain uncertainties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Candara"/>
                <a:cs typeface="Candara"/>
              </a:rPr>
              <a:t>Require minimal human </a:t>
            </a:r>
            <a:r>
              <a:rPr lang="en-US" dirty="0" smtClean="0">
                <a:latin typeface="Candara"/>
                <a:cs typeface="Candara"/>
              </a:rPr>
              <a:t>input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 smtClean="0">
              <a:latin typeface="Candara"/>
              <a:cs typeface="Candar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Candara"/>
                <a:cs typeface="Candara"/>
              </a:rPr>
              <a:t>3D path planning can be time consuming </a:t>
            </a:r>
            <a:r>
              <a:rPr lang="en-US" dirty="0" smtClean="0">
                <a:solidFill>
                  <a:srgbClr val="FF0000"/>
                </a:solidFill>
                <a:latin typeface="Candara"/>
                <a:cs typeface="Candara"/>
              </a:rPr>
              <a:t>&lt;- We will likely need to re-plan frequently</a:t>
            </a:r>
          </a:p>
          <a:p>
            <a:endParaRPr lang="en-US" dirty="0" smtClean="0">
              <a:latin typeface="Candara"/>
              <a:cs typeface="Candar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 smtClean="0">
              <a:latin typeface="Candara"/>
              <a:cs typeface="Candara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EDD45-3EDF-D44C-9060-240C8E0CE3AF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9256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1"/>
            <a:ext cx="9144000" cy="844012"/>
            <a:chOff x="0" y="1"/>
            <a:chExt cx="9144000" cy="844012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0" y="844013"/>
              <a:ext cx="9144000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Picture 5" descr="Screen Shot 2015-10-11 at 11.16.20 AM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"/>
              <a:ext cx="1151748" cy="844012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1151748" y="2283"/>
              <a:ext cx="7992252" cy="83210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11013" y="2283"/>
              <a:ext cx="832987" cy="832987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1202040" y="188621"/>
              <a:ext cx="6983237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dirty="0" smtClean="0">
                  <a:solidFill>
                    <a:srgbClr val="FFFFFF"/>
                  </a:solidFill>
                  <a:latin typeface="Candara"/>
                  <a:cs typeface="Candara"/>
                </a:rPr>
                <a:t>Organization Chart</a:t>
              </a:r>
              <a:endParaRPr lang="en-US" sz="3000" dirty="0">
                <a:solidFill>
                  <a:srgbClr val="FFFFFF"/>
                </a:solidFill>
                <a:latin typeface="Candara"/>
                <a:cs typeface="Candara"/>
              </a:endParaRPr>
            </a:p>
          </p:txBody>
        </p:sp>
      </p:grpSp>
      <p:pic>
        <p:nvPicPr>
          <p:cNvPr id="10" name="Picture 9" descr="Screen Shot 2015-10-11 at 12.55.51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5881" y="1071034"/>
            <a:ext cx="5969000" cy="51943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4081124" y="1171253"/>
            <a:ext cx="1504222" cy="924675"/>
          </a:xfrm>
          <a:prstGeom prst="rect">
            <a:avLst/>
          </a:prstGeom>
          <a:noFill/>
          <a:ln w="19050">
            <a:solidFill>
              <a:schemeClr val="tx1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576902" y="2095928"/>
            <a:ext cx="1504222" cy="924675"/>
          </a:xfrm>
          <a:prstGeom prst="rect">
            <a:avLst/>
          </a:prstGeom>
          <a:noFill/>
          <a:ln w="19050">
            <a:solidFill>
              <a:schemeClr val="tx1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713821" y="3045261"/>
            <a:ext cx="1504222" cy="924675"/>
          </a:xfrm>
          <a:prstGeom prst="rect">
            <a:avLst/>
          </a:prstGeom>
          <a:noFill/>
          <a:ln w="19050">
            <a:solidFill>
              <a:schemeClr val="tx1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2576902" y="4019252"/>
            <a:ext cx="1405585" cy="924675"/>
          </a:xfrm>
          <a:prstGeom prst="rect">
            <a:avLst/>
          </a:prstGeom>
          <a:noFill/>
          <a:ln w="19050">
            <a:solidFill>
              <a:schemeClr val="tx1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4097897" y="4019252"/>
            <a:ext cx="1405585" cy="924675"/>
          </a:xfrm>
          <a:prstGeom prst="rect">
            <a:avLst/>
          </a:prstGeom>
          <a:noFill/>
          <a:ln w="19050">
            <a:solidFill>
              <a:schemeClr val="tx1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EDD45-3EDF-D44C-9060-240C8E0CE3A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384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"/>
          <p:cNvGrpSpPr/>
          <p:nvPr/>
        </p:nvGrpSpPr>
        <p:grpSpPr>
          <a:xfrm>
            <a:off x="0" y="1"/>
            <a:ext cx="9144000" cy="844012"/>
            <a:chOff x="0" y="1"/>
            <a:chExt cx="9144000" cy="844012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0" y="844013"/>
              <a:ext cx="9144000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Picture 5" descr="Screen Shot 2015-10-11 at 11.16.20 AM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"/>
              <a:ext cx="1151748" cy="844012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1151748" y="2283"/>
              <a:ext cx="7992252" cy="83210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11013" y="2283"/>
              <a:ext cx="832987" cy="832987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1202040" y="188621"/>
              <a:ext cx="698323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err="1" smtClean="0">
                  <a:solidFill>
                    <a:srgbClr val="FFFFFF"/>
                  </a:solidFill>
                  <a:latin typeface="Candara"/>
                  <a:cs typeface="Candara"/>
                </a:rPr>
                <a:t>FlyNet</a:t>
              </a:r>
              <a:r>
                <a:rPr lang="en-US" sz="2400" dirty="0" smtClean="0">
                  <a:solidFill>
                    <a:srgbClr val="FFFFFF"/>
                  </a:solidFill>
                  <a:latin typeface="Candara"/>
                  <a:cs typeface="Candara"/>
                </a:rPr>
                <a:t>: Planning</a:t>
              </a:r>
              <a:endParaRPr lang="en-US" sz="2400" dirty="0">
                <a:solidFill>
                  <a:srgbClr val="FFFFFF"/>
                </a:solidFill>
                <a:latin typeface="Candara"/>
                <a:cs typeface="Candara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121186" y="1255923"/>
            <a:ext cx="86273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/>
            <a:r>
              <a:rPr lang="en-US" b="1" dirty="0" smtClean="0"/>
              <a:t>Block Diagram (In Development)</a:t>
            </a:r>
            <a:endParaRPr lang="en-US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 smtClean="0"/>
          </a:p>
        </p:txBody>
      </p:sp>
      <p:sp>
        <p:nvSpPr>
          <p:cNvPr id="10" name="Rectangle 9"/>
          <p:cNvSpPr/>
          <p:nvPr/>
        </p:nvSpPr>
        <p:spPr>
          <a:xfrm>
            <a:off x="3669956" y="5955970"/>
            <a:ext cx="1173893" cy="71600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Offline Planner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945605" y="1643451"/>
            <a:ext cx="4739400" cy="4139526"/>
          </a:xfrm>
          <a:prstGeom prst="rect">
            <a:avLst/>
          </a:prstGeom>
          <a:noFill/>
          <a:ln w="25400">
            <a:solidFill>
              <a:schemeClr val="accent1">
                <a:shade val="95000"/>
                <a:satMod val="105000"/>
              </a:schemeClr>
            </a:solidFill>
            <a:prstDash val="lg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6240162" y="3707042"/>
            <a:ext cx="143338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6240162" y="4404523"/>
            <a:ext cx="143338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685005" y="3065857"/>
            <a:ext cx="18535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POS Set-Point:</a:t>
            </a:r>
            <a:br>
              <a:rPr lang="en-US" dirty="0" smtClean="0"/>
            </a:br>
            <a:r>
              <a:rPr lang="en-US" dirty="0" smtClean="0"/>
              <a:t>NED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6685005" y="3707042"/>
            <a:ext cx="20635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Attitude Set-Point:</a:t>
            </a:r>
            <a:br>
              <a:rPr lang="en-US" dirty="0" smtClean="0"/>
            </a:br>
            <a:r>
              <a:rPr lang="en-US" dirty="0" err="1" smtClean="0"/>
              <a:t>Ɵɸɣ</a:t>
            </a:r>
            <a:endParaRPr lang="en-US" dirty="0"/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3268361" y="6240170"/>
            <a:ext cx="40159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202040" y="6018433"/>
            <a:ext cx="2063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A-priori MAP (CAD)</a:t>
            </a:r>
          </a:p>
        </p:txBody>
      </p:sp>
      <p:sp>
        <p:nvSpPr>
          <p:cNvPr id="20" name="Flowchart: Magnetic Disk 19"/>
          <p:cNvSpPr/>
          <p:nvPr/>
        </p:nvSpPr>
        <p:spPr>
          <a:xfrm>
            <a:off x="3558748" y="4219167"/>
            <a:ext cx="1186248" cy="1198605"/>
          </a:xfrm>
          <a:prstGeom prst="flowChartMagneticDisk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Trajectory Memory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1" name="Straight Arrow Connector 20"/>
          <p:cNvCxnSpPr/>
          <p:nvPr/>
        </p:nvCxnSpPr>
        <p:spPr>
          <a:xfrm flipV="1">
            <a:off x="4065373" y="5417773"/>
            <a:ext cx="0" cy="53819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2286000" y="4955072"/>
            <a:ext cx="982361" cy="51898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Re-Plan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7" name="Straight Arrow Connector 26"/>
          <p:cNvCxnSpPr/>
          <p:nvPr/>
        </p:nvCxnSpPr>
        <p:spPr>
          <a:xfrm flipV="1">
            <a:off x="2673174" y="5474056"/>
            <a:ext cx="0" cy="48191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216244" y="4955072"/>
            <a:ext cx="15137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Updated Map </a:t>
            </a:r>
            <a:br>
              <a:rPr lang="en-US" dirty="0" smtClean="0"/>
            </a:br>
            <a:r>
              <a:rPr lang="en-US" dirty="0" smtClean="0"/>
              <a:t>from SLAM</a:t>
            </a:r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1742307" y="5241167"/>
            <a:ext cx="54987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2434281" y="4242160"/>
            <a:ext cx="407773" cy="39163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&lt;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92674" y="4143304"/>
            <a:ext cx="2063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Obstacle Distance from Guidance</a:t>
            </a:r>
          </a:p>
        </p:txBody>
      </p:sp>
      <p:cxnSp>
        <p:nvCxnSpPr>
          <p:cNvPr id="38" name="Straight Arrow Connector 37"/>
          <p:cNvCxnSpPr/>
          <p:nvPr/>
        </p:nvCxnSpPr>
        <p:spPr>
          <a:xfrm flipV="1">
            <a:off x="1838512" y="4453951"/>
            <a:ext cx="595769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36" idx="2"/>
          </p:cNvCxnSpPr>
          <p:nvPr/>
        </p:nvCxnSpPr>
        <p:spPr>
          <a:xfrm>
            <a:off x="2638168" y="4633794"/>
            <a:ext cx="0" cy="32127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Elbow Connector 49"/>
          <p:cNvCxnSpPr>
            <a:stCxn id="26" idx="3"/>
            <a:endCxn id="20" idx="2"/>
          </p:cNvCxnSpPr>
          <p:nvPr/>
        </p:nvCxnSpPr>
        <p:spPr>
          <a:xfrm flipV="1">
            <a:off x="3268361" y="4818470"/>
            <a:ext cx="290387" cy="396094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Rectangle 53"/>
          <p:cNvSpPr/>
          <p:nvPr/>
        </p:nvSpPr>
        <p:spPr>
          <a:xfrm>
            <a:off x="2286000" y="2679388"/>
            <a:ext cx="1318738" cy="66589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Target Localization 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5" name="Flowchart: Manual Operation 54"/>
          <p:cNvSpPr/>
          <p:nvPr/>
        </p:nvSpPr>
        <p:spPr>
          <a:xfrm rot="16200000">
            <a:off x="4944510" y="3772515"/>
            <a:ext cx="2035251" cy="556054"/>
          </a:xfrm>
          <a:prstGeom prst="flowChartManualOperat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Command </a:t>
            </a:r>
            <a:r>
              <a:rPr lang="en-US" dirty="0" err="1" smtClean="0">
                <a:solidFill>
                  <a:schemeClr val="tx1"/>
                </a:solidFill>
              </a:rPr>
              <a:t>Mux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355031" y="2390365"/>
            <a:ext cx="2063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Target location estimate:</a:t>
            </a:r>
          </a:p>
          <a:p>
            <a:r>
              <a:rPr lang="en-US" dirty="0" smtClean="0"/>
              <a:t>Local NED</a:t>
            </a:r>
          </a:p>
        </p:txBody>
      </p:sp>
      <p:cxnSp>
        <p:nvCxnSpPr>
          <p:cNvPr id="57" name="Straight Arrow Connector 56"/>
          <p:cNvCxnSpPr/>
          <p:nvPr/>
        </p:nvCxnSpPr>
        <p:spPr>
          <a:xfrm flipV="1">
            <a:off x="1647720" y="3012336"/>
            <a:ext cx="644460" cy="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401599" y="3436909"/>
            <a:ext cx="13573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Local NED from SLAM</a:t>
            </a:r>
          </a:p>
        </p:txBody>
      </p:sp>
      <p:cxnSp>
        <p:nvCxnSpPr>
          <p:cNvPr id="63" name="Elbow Connector 62"/>
          <p:cNvCxnSpPr>
            <a:stCxn id="62" idx="3"/>
            <a:endCxn id="20" idx="1"/>
          </p:cNvCxnSpPr>
          <p:nvPr/>
        </p:nvCxnSpPr>
        <p:spPr>
          <a:xfrm>
            <a:off x="1758933" y="3760075"/>
            <a:ext cx="2392939" cy="459092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1" name="Rectangle 70"/>
          <p:cNvSpPr/>
          <p:nvPr/>
        </p:nvSpPr>
        <p:spPr>
          <a:xfrm>
            <a:off x="2286000" y="1848039"/>
            <a:ext cx="1318738" cy="66589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Feature Detection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2" name="Rectangle 71"/>
          <p:cNvSpPr/>
          <p:nvPr/>
        </p:nvSpPr>
        <p:spPr>
          <a:xfrm>
            <a:off x="3867661" y="1848039"/>
            <a:ext cx="963828" cy="66589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Feature Mode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73" name="Straight Arrow Connector 72"/>
          <p:cNvCxnSpPr>
            <a:stCxn id="71" idx="3"/>
            <a:endCxn id="72" idx="1"/>
          </p:cNvCxnSpPr>
          <p:nvPr/>
        </p:nvCxnSpPr>
        <p:spPr>
          <a:xfrm>
            <a:off x="3604738" y="2180987"/>
            <a:ext cx="26292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Elbow Connector 62"/>
          <p:cNvCxnSpPr>
            <a:stCxn id="20" idx="4"/>
          </p:cNvCxnSpPr>
          <p:nvPr/>
        </p:nvCxnSpPr>
        <p:spPr>
          <a:xfrm flipV="1">
            <a:off x="4744996" y="4745007"/>
            <a:ext cx="939112" cy="73463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Elbow Connector 62"/>
          <p:cNvCxnSpPr>
            <a:stCxn id="54" idx="3"/>
            <a:endCxn id="55" idx="0"/>
          </p:cNvCxnSpPr>
          <p:nvPr/>
        </p:nvCxnSpPr>
        <p:spPr>
          <a:xfrm>
            <a:off x="3604738" y="3012336"/>
            <a:ext cx="2079371" cy="1038206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Elbow Connector 62"/>
          <p:cNvCxnSpPr/>
          <p:nvPr/>
        </p:nvCxnSpPr>
        <p:spPr>
          <a:xfrm>
            <a:off x="4843846" y="2193344"/>
            <a:ext cx="852620" cy="1251705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8" name="Rectangle 97"/>
          <p:cNvSpPr/>
          <p:nvPr/>
        </p:nvSpPr>
        <p:spPr>
          <a:xfrm>
            <a:off x="5486394" y="1902254"/>
            <a:ext cx="963828" cy="66589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Mode Select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99" name="Elbow Connector 62"/>
          <p:cNvCxnSpPr>
            <a:stCxn id="98" idx="2"/>
            <a:endCxn id="55" idx="3"/>
          </p:cNvCxnSpPr>
          <p:nvPr/>
        </p:nvCxnSpPr>
        <p:spPr>
          <a:xfrm rot="5400000">
            <a:off x="5631076" y="2899210"/>
            <a:ext cx="668292" cy="6172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/>
          <p:cNvCxnSpPr/>
          <p:nvPr/>
        </p:nvCxnSpPr>
        <p:spPr>
          <a:xfrm>
            <a:off x="3101546" y="3760075"/>
            <a:ext cx="0" cy="119499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EDD45-3EDF-D44C-9060-240C8E0CE3AF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4731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"/>
          <p:cNvGrpSpPr/>
          <p:nvPr/>
        </p:nvGrpSpPr>
        <p:grpSpPr>
          <a:xfrm>
            <a:off x="0" y="1"/>
            <a:ext cx="9144000" cy="844012"/>
            <a:chOff x="0" y="1"/>
            <a:chExt cx="9144000" cy="844012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0" y="844013"/>
              <a:ext cx="9144000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Picture 5" descr="Screen Shot 2015-10-11 at 11.16.20 AM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"/>
              <a:ext cx="1151748" cy="844012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1151748" y="2283"/>
              <a:ext cx="7992252" cy="83210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11013" y="2283"/>
              <a:ext cx="832987" cy="832987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1202040" y="188621"/>
              <a:ext cx="698323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err="1" smtClean="0">
                  <a:solidFill>
                    <a:srgbClr val="FFFFFF"/>
                  </a:solidFill>
                  <a:latin typeface="Candara"/>
                  <a:cs typeface="Candara"/>
                </a:rPr>
                <a:t>FlyNet</a:t>
              </a:r>
              <a:r>
                <a:rPr lang="en-US" sz="2400" dirty="0" smtClean="0">
                  <a:solidFill>
                    <a:srgbClr val="FFFFFF"/>
                  </a:solidFill>
                  <a:latin typeface="Candara"/>
                  <a:cs typeface="Candara"/>
                </a:rPr>
                <a:t>: Planning</a:t>
              </a:r>
              <a:endParaRPr lang="en-US" sz="2400" dirty="0">
                <a:solidFill>
                  <a:srgbClr val="FFFFFF"/>
                </a:solidFill>
                <a:latin typeface="Candara"/>
                <a:cs typeface="Candara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121186" y="1255923"/>
            <a:ext cx="8627398" cy="5909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/>
            <a:r>
              <a:rPr lang="en-US" b="1" dirty="0" smtClean="0">
                <a:latin typeface="Candara"/>
                <a:cs typeface="Candara"/>
              </a:rPr>
              <a:t>Path Forward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Candara"/>
                <a:cs typeface="Candara"/>
              </a:rPr>
              <a:t>Determine method for generating goal points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Candara"/>
                <a:cs typeface="Candara"/>
              </a:rPr>
              <a:t>Base this on search coverage by projecting </a:t>
            </a:r>
            <a:r>
              <a:rPr lang="en-US" dirty="0" err="1" smtClean="0">
                <a:latin typeface="Candara"/>
                <a:cs typeface="Candara"/>
              </a:rPr>
              <a:t>FLiR</a:t>
            </a:r>
            <a:r>
              <a:rPr lang="en-US" dirty="0" smtClean="0">
                <a:latin typeface="Candara"/>
                <a:cs typeface="Candara"/>
              </a:rPr>
              <a:t> </a:t>
            </a:r>
            <a:r>
              <a:rPr lang="en-US" dirty="0" err="1" smtClean="0">
                <a:latin typeface="Candara"/>
                <a:cs typeface="Candara"/>
              </a:rPr>
              <a:t>FoV</a:t>
            </a:r>
            <a:r>
              <a:rPr lang="en-US" dirty="0">
                <a:latin typeface="Candara"/>
                <a:cs typeface="Candara"/>
              </a:rPr>
              <a:t/>
            </a:r>
            <a:br>
              <a:rPr lang="en-US" dirty="0">
                <a:latin typeface="Candara"/>
                <a:cs typeface="Candara"/>
              </a:rPr>
            </a:br>
            <a:endParaRPr lang="en-US" dirty="0" smtClean="0">
              <a:latin typeface="Candara"/>
              <a:cs typeface="Candar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Candara"/>
                <a:cs typeface="Candara"/>
              </a:rPr>
              <a:t>Explore options for 2D planning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Candara"/>
                <a:cs typeface="Candara"/>
              </a:rPr>
              <a:t>Faster re-</a:t>
            </a:r>
            <a:r>
              <a:rPr lang="en-US" dirty="0" smtClean="0">
                <a:latin typeface="Candara"/>
                <a:cs typeface="Candara"/>
              </a:rPr>
              <a:t>planning</a:t>
            </a:r>
            <a:br>
              <a:rPr lang="en-US" dirty="0" smtClean="0">
                <a:latin typeface="Candara"/>
                <a:cs typeface="Candara"/>
              </a:rPr>
            </a:br>
            <a:endParaRPr lang="en-US" dirty="0" smtClean="0">
              <a:latin typeface="Candara"/>
              <a:cs typeface="Candar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Candara"/>
                <a:cs typeface="Candara"/>
              </a:rPr>
              <a:t>Improve </a:t>
            </a:r>
            <a:r>
              <a:rPr lang="en-US" dirty="0" err="1" smtClean="0">
                <a:latin typeface="Candara"/>
                <a:cs typeface="Candara"/>
              </a:rPr>
              <a:t>quadrotor</a:t>
            </a:r>
            <a:r>
              <a:rPr lang="en-US" dirty="0" smtClean="0">
                <a:latin typeface="Candara"/>
                <a:cs typeface="Candara"/>
              </a:rPr>
              <a:t> model in OMPL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Candara"/>
                <a:cs typeface="Candara"/>
              </a:rPr>
              <a:t>Give roll/pitch limits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Candara"/>
                <a:cs typeface="Candara"/>
              </a:rPr>
              <a:t>Potentially eliminate orientation as a state for </a:t>
            </a:r>
            <a:r>
              <a:rPr lang="en-US" dirty="0" smtClean="0">
                <a:latin typeface="Candara"/>
                <a:cs typeface="Candara"/>
              </a:rPr>
              <a:t>exploration</a:t>
            </a:r>
            <a:br>
              <a:rPr lang="en-US" dirty="0" smtClean="0">
                <a:latin typeface="Candara"/>
                <a:cs typeface="Candara"/>
              </a:rPr>
            </a:br>
            <a:endParaRPr lang="en-US" dirty="0" smtClean="0">
              <a:latin typeface="Candara"/>
              <a:cs typeface="Candar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Candara"/>
                <a:cs typeface="Candara"/>
              </a:rPr>
              <a:t>Benchmark various planning options in </a:t>
            </a:r>
            <a:r>
              <a:rPr lang="en-US" dirty="0" smtClean="0">
                <a:latin typeface="Candara"/>
                <a:cs typeface="Candara"/>
              </a:rPr>
              <a:t>OMPL</a:t>
            </a:r>
            <a:br>
              <a:rPr lang="en-US" dirty="0" smtClean="0">
                <a:latin typeface="Candara"/>
                <a:cs typeface="Candara"/>
              </a:rPr>
            </a:br>
            <a:endParaRPr lang="en-US" dirty="0" smtClean="0">
              <a:latin typeface="Candara"/>
              <a:cs typeface="Candar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Candara"/>
                <a:cs typeface="Candara"/>
              </a:rPr>
              <a:t>Generate 3D or 2D model of our test space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latin typeface="Candara"/>
              <a:cs typeface="Candar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latin typeface="Candara"/>
              <a:cs typeface="Candara"/>
            </a:endParaRPr>
          </a:p>
          <a:p>
            <a:pPr marL="285750" indent="-285750"/>
            <a:endParaRPr lang="en-US" dirty="0" smtClean="0">
              <a:latin typeface="Candara"/>
              <a:cs typeface="Candar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latin typeface="Candara"/>
              <a:cs typeface="Candar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 smtClean="0">
              <a:latin typeface="Candara"/>
              <a:cs typeface="Candar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latin typeface="Candara"/>
              <a:cs typeface="Candar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 smtClean="0">
              <a:latin typeface="Candara"/>
              <a:cs typeface="Candara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EDD45-3EDF-D44C-9060-240C8E0CE3AF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3463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1"/>
            <a:ext cx="9144000" cy="844012"/>
            <a:chOff x="0" y="1"/>
            <a:chExt cx="9144000" cy="844012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0" y="844013"/>
              <a:ext cx="9144000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Picture 5" descr="Screen Shot 2015-10-11 at 11.16.20 AM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"/>
              <a:ext cx="1151748" cy="844012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1151748" y="2283"/>
              <a:ext cx="7992252" cy="83210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11013" y="2283"/>
              <a:ext cx="832987" cy="832987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1202040" y="188621"/>
              <a:ext cx="6983237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dirty="0" err="1" smtClean="0">
                  <a:solidFill>
                    <a:srgbClr val="FFFFFF"/>
                  </a:solidFill>
                  <a:latin typeface="Candara"/>
                  <a:cs typeface="Candara"/>
                </a:rPr>
                <a:t>FlyNet</a:t>
              </a:r>
              <a:r>
                <a:rPr lang="en-US" sz="3000" dirty="0" smtClean="0">
                  <a:solidFill>
                    <a:srgbClr val="FFFFFF"/>
                  </a:solidFill>
                  <a:latin typeface="Candara"/>
                  <a:cs typeface="Candara"/>
                </a:rPr>
                <a:t>: End of Semester Test</a:t>
              </a:r>
              <a:endParaRPr lang="en-US" sz="3000" dirty="0">
                <a:solidFill>
                  <a:srgbClr val="FFFFFF"/>
                </a:solidFill>
                <a:latin typeface="Candara"/>
                <a:cs typeface="Candara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121186" y="1255923"/>
            <a:ext cx="402218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andara"/>
                <a:cs typeface="Candara"/>
              </a:rPr>
              <a:t>Setup:</a:t>
            </a:r>
            <a:br>
              <a:rPr lang="en-US" dirty="0" smtClean="0">
                <a:latin typeface="Candara"/>
                <a:cs typeface="Candara"/>
              </a:rPr>
            </a:br>
            <a:endParaRPr lang="en-US" dirty="0" smtClean="0">
              <a:latin typeface="Candara"/>
              <a:cs typeface="Candar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Candara"/>
                <a:cs typeface="Candara"/>
              </a:rPr>
              <a:t>Known blueprint of area</a:t>
            </a:r>
            <a:br>
              <a:rPr lang="en-US" dirty="0" smtClean="0">
                <a:latin typeface="Candara"/>
                <a:cs typeface="Candara"/>
              </a:rPr>
            </a:br>
            <a:endParaRPr lang="en-US" dirty="0" smtClean="0">
              <a:latin typeface="Candara"/>
              <a:cs typeface="Candar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Candara"/>
                <a:cs typeface="Candara"/>
              </a:rPr>
              <a:t>Set up in Fleming </a:t>
            </a:r>
            <a:r>
              <a:rPr lang="en-US" dirty="0" err="1" smtClean="0">
                <a:latin typeface="Candara"/>
                <a:cs typeface="Candara"/>
              </a:rPr>
              <a:t>Vicon</a:t>
            </a:r>
            <a:r>
              <a:rPr lang="en-US" dirty="0" smtClean="0">
                <a:latin typeface="Candara"/>
                <a:cs typeface="Candara"/>
              </a:rPr>
              <a:t> Cage</a:t>
            </a:r>
            <a:br>
              <a:rPr lang="en-US" dirty="0" smtClean="0">
                <a:latin typeface="Candara"/>
                <a:cs typeface="Candara"/>
              </a:rPr>
            </a:br>
            <a:endParaRPr lang="en-US" dirty="0" smtClean="0">
              <a:latin typeface="Candara"/>
              <a:cs typeface="Candar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Candara"/>
                <a:cs typeface="Candara"/>
              </a:rPr>
              <a:t>Multiple rooms</a:t>
            </a:r>
            <a:br>
              <a:rPr lang="en-US" dirty="0" smtClean="0">
                <a:latin typeface="Candara"/>
                <a:cs typeface="Candara"/>
              </a:rPr>
            </a:br>
            <a:endParaRPr lang="en-US" dirty="0" smtClean="0">
              <a:latin typeface="Candara"/>
              <a:cs typeface="Candar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Candara"/>
                <a:cs typeface="Candara"/>
              </a:rPr>
              <a:t>Includes various hallway types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Candara"/>
                <a:cs typeface="Candara"/>
              </a:rPr>
              <a:t>Dead end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Candara"/>
                <a:cs typeface="Candara"/>
              </a:rPr>
              <a:t>Left turn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Candara"/>
                <a:cs typeface="Candara"/>
              </a:rPr>
              <a:t>Right turn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latin typeface="Candara"/>
              <a:cs typeface="Candara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9123" y="899742"/>
            <a:ext cx="5144877" cy="5958258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EDD45-3EDF-D44C-9060-240C8E0CE3AF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5644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1"/>
            <a:ext cx="9144000" cy="844012"/>
            <a:chOff x="0" y="1"/>
            <a:chExt cx="9144000" cy="844012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0" y="844013"/>
              <a:ext cx="9144000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Picture 5" descr="Screen Shot 2015-10-11 at 11.16.20 AM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"/>
              <a:ext cx="1151748" cy="844012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1151748" y="2283"/>
              <a:ext cx="7992252" cy="83210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11013" y="2283"/>
              <a:ext cx="832987" cy="832987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1202040" y="188621"/>
              <a:ext cx="6983237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dirty="0" err="1" smtClean="0">
                  <a:solidFill>
                    <a:srgbClr val="FFFFFF"/>
                  </a:solidFill>
                  <a:latin typeface="Candara"/>
                  <a:cs typeface="Candara"/>
                </a:rPr>
                <a:t>FlyNet</a:t>
              </a:r>
              <a:r>
                <a:rPr lang="en-US" sz="3000" dirty="0" smtClean="0">
                  <a:solidFill>
                    <a:srgbClr val="FFFFFF"/>
                  </a:solidFill>
                  <a:latin typeface="Candara"/>
                  <a:cs typeface="Candara"/>
                </a:rPr>
                <a:t>: End of Semester Test</a:t>
              </a:r>
              <a:endParaRPr lang="en-US" sz="3000" dirty="0">
                <a:solidFill>
                  <a:srgbClr val="FFFFFF"/>
                </a:solidFill>
                <a:latin typeface="Candara"/>
                <a:cs typeface="Candara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3803816" y="899742"/>
            <a:ext cx="5340184" cy="5958258"/>
            <a:chOff x="3803816" y="899742"/>
            <a:chExt cx="5340184" cy="5958258"/>
          </a:xfrm>
        </p:grpSpPr>
        <p:grpSp>
          <p:nvGrpSpPr>
            <p:cNvPr id="18" name="Group 17"/>
            <p:cNvGrpSpPr/>
            <p:nvPr/>
          </p:nvGrpSpPr>
          <p:grpSpPr>
            <a:xfrm>
              <a:off x="3999123" y="899742"/>
              <a:ext cx="5144877" cy="5958258"/>
              <a:chOff x="3999123" y="899742"/>
              <a:chExt cx="5144877" cy="5958258"/>
            </a:xfrm>
          </p:grpSpPr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99123" y="899742"/>
                <a:ext cx="5144877" cy="5958258"/>
              </a:xfrm>
              <a:prstGeom prst="rect">
                <a:avLst/>
              </a:prstGeom>
            </p:spPr>
          </p:pic>
          <p:sp>
            <p:nvSpPr>
              <p:cNvPr id="2" name="Flowchart: Alternate Process 1"/>
              <p:cNvSpPr/>
              <p:nvPr/>
            </p:nvSpPr>
            <p:spPr>
              <a:xfrm>
                <a:off x="5078777" y="3294043"/>
                <a:ext cx="385590" cy="121186"/>
              </a:xfrm>
              <a:prstGeom prst="flowChartAlternateProcess">
                <a:avLst/>
              </a:prstGeom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" name="TextBox 2"/>
              <p:cNvSpPr txBox="1"/>
              <p:nvPr/>
            </p:nvSpPr>
            <p:spPr>
              <a:xfrm>
                <a:off x="4043191" y="3216136"/>
                <a:ext cx="99151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“Roadblock”</a:t>
                </a:r>
                <a:endPara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6065302" y="2607624"/>
                <a:ext cx="385590" cy="121186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/>
              <p:cNvSpPr/>
              <p:nvPr/>
            </p:nvSpPr>
            <p:spPr>
              <a:xfrm rot="5400000">
                <a:off x="7023567" y="1336958"/>
                <a:ext cx="385590" cy="121186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7341221" y="5859137"/>
                <a:ext cx="385590" cy="121186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4043191" y="3548863"/>
                <a:ext cx="99151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“Target”</a:t>
                </a:r>
                <a:endPara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" name="5-Point Star 16"/>
              <p:cNvSpPr/>
              <p:nvPr/>
            </p:nvSpPr>
            <p:spPr>
              <a:xfrm>
                <a:off x="8601701" y="2103817"/>
                <a:ext cx="316493" cy="330008"/>
              </a:xfrm>
              <a:prstGeom prst="star5">
                <a:avLst/>
              </a:prstGeom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0" name="TextBox 19"/>
            <p:cNvSpPr txBox="1"/>
            <p:nvPr/>
          </p:nvSpPr>
          <p:spPr>
            <a:xfrm>
              <a:off x="3803816" y="4089720"/>
              <a:ext cx="134405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“Complete Block”</a:t>
              </a:r>
              <a:endParaRPr 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" name="Octagon 20"/>
            <p:cNvSpPr/>
            <p:nvPr/>
          </p:nvSpPr>
          <p:spPr>
            <a:xfrm>
              <a:off x="8534711" y="3688790"/>
              <a:ext cx="385590" cy="385735"/>
            </a:xfrm>
            <a:prstGeom prst="octagon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121186" y="1255923"/>
            <a:ext cx="3877937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andara"/>
                <a:cs typeface="Candara"/>
              </a:rPr>
              <a:t>Unknowns:</a:t>
            </a:r>
            <a:br>
              <a:rPr lang="en-US" dirty="0" smtClean="0">
                <a:latin typeface="Candara"/>
                <a:cs typeface="Candara"/>
              </a:rPr>
            </a:br>
            <a:endParaRPr lang="en-US" dirty="0" smtClean="0">
              <a:latin typeface="Candara"/>
              <a:cs typeface="Candar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Candara"/>
                <a:cs typeface="Candara"/>
              </a:rPr>
              <a:t>Three Roadblocks placed into map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Candara"/>
                <a:cs typeface="Candara"/>
              </a:rPr>
              <a:t>4’ x 3’ wall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Candara"/>
                <a:cs typeface="Candara"/>
              </a:rPr>
              <a:t>Placed into map </a:t>
            </a:r>
            <a:br>
              <a:rPr lang="en-US" dirty="0" smtClean="0">
                <a:latin typeface="Candara"/>
                <a:cs typeface="Candara"/>
              </a:rPr>
            </a:br>
            <a:endParaRPr lang="en-US" dirty="0" smtClean="0">
              <a:latin typeface="Candara"/>
              <a:cs typeface="Candar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Candara"/>
                <a:cs typeface="Candara"/>
              </a:rPr>
              <a:t>Target placed into map</a:t>
            </a:r>
            <a:br>
              <a:rPr lang="en-US" dirty="0" smtClean="0">
                <a:latin typeface="Candara"/>
                <a:cs typeface="Candara"/>
              </a:rPr>
            </a:br>
            <a:endParaRPr lang="en-US" dirty="0" smtClean="0">
              <a:latin typeface="Candara"/>
              <a:cs typeface="Candar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Candara"/>
                <a:cs typeface="Candara"/>
              </a:rPr>
              <a:t>One Complete Block placed into map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Candara"/>
                <a:cs typeface="Candara"/>
              </a:rPr>
              <a:t>4’ x 6’ wall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Candara"/>
                <a:cs typeface="Candara"/>
              </a:rPr>
              <a:t>Height of standard wall for test environment</a:t>
            </a:r>
          </a:p>
        </p:txBody>
      </p:sp>
      <p:sp>
        <p:nvSpPr>
          <p:cNvPr id="26" name="5-Point Star 25"/>
          <p:cNvSpPr/>
          <p:nvPr/>
        </p:nvSpPr>
        <p:spPr>
          <a:xfrm>
            <a:off x="5114823" y="3548863"/>
            <a:ext cx="316493" cy="330008"/>
          </a:xfrm>
          <a:prstGeom prst="star5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ctagon 27"/>
          <p:cNvSpPr/>
          <p:nvPr/>
        </p:nvSpPr>
        <p:spPr>
          <a:xfrm>
            <a:off x="5100811" y="4012504"/>
            <a:ext cx="385590" cy="385735"/>
          </a:xfrm>
          <a:prstGeom prst="octagon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EDD45-3EDF-D44C-9060-240C8E0CE3AF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0692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1"/>
            <a:ext cx="9144000" cy="844012"/>
            <a:chOff x="0" y="1"/>
            <a:chExt cx="9144000" cy="844012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0" y="844013"/>
              <a:ext cx="9144000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Picture 5" descr="Screen Shot 2015-10-11 at 11.16.20 AM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"/>
              <a:ext cx="1151748" cy="844012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1151748" y="2283"/>
              <a:ext cx="7992252" cy="83210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11013" y="2283"/>
              <a:ext cx="832987" cy="832987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1202040" y="188621"/>
              <a:ext cx="6983237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dirty="0" err="1" smtClean="0">
                  <a:solidFill>
                    <a:srgbClr val="FFFFFF"/>
                  </a:solidFill>
                  <a:latin typeface="Candara"/>
                  <a:cs typeface="Candara"/>
                </a:rPr>
                <a:t>FlyNet</a:t>
              </a:r>
              <a:r>
                <a:rPr lang="en-US" sz="3000" dirty="0" smtClean="0">
                  <a:solidFill>
                    <a:srgbClr val="FFFFFF"/>
                  </a:solidFill>
                  <a:latin typeface="Candara"/>
                  <a:cs typeface="Candara"/>
                </a:rPr>
                <a:t>: End of Semester Test</a:t>
              </a:r>
              <a:endParaRPr lang="en-US" sz="3000" dirty="0">
                <a:solidFill>
                  <a:srgbClr val="FFFFFF"/>
                </a:solidFill>
                <a:latin typeface="Candara"/>
                <a:cs typeface="Candara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121186" y="1255923"/>
            <a:ext cx="402218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andara"/>
                <a:cs typeface="Candara"/>
              </a:rPr>
              <a:t>Tasks to Complete:</a:t>
            </a:r>
            <a:br>
              <a:rPr lang="en-US" dirty="0" smtClean="0">
                <a:latin typeface="Candara"/>
                <a:cs typeface="Candara"/>
              </a:rPr>
            </a:br>
            <a:endParaRPr lang="en-US" dirty="0" smtClean="0">
              <a:latin typeface="Candara"/>
              <a:cs typeface="Candar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Candara"/>
                <a:cs typeface="Candara"/>
              </a:rPr>
              <a:t>Explore entire map</a:t>
            </a:r>
            <a:br>
              <a:rPr lang="en-US" dirty="0" smtClean="0">
                <a:latin typeface="Candara"/>
                <a:cs typeface="Candara"/>
              </a:rPr>
            </a:br>
            <a:endParaRPr lang="en-US" dirty="0" smtClean="0">
              <a:latin typeface="Candara"/>
              <a:cs typeface="Candar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Candara"/>
                <a:cs typeface="Candara"/>
              </a:rPr>
              <a:t>Avoid all obstacles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Candara"/>
                <a:cs typeface="Candara"/>
              </a:rPr>
              <a:t>Walls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Candara"/>
                <a:cs typeface="Candara"/>
              </a:rPr>
              <a:t>“Roadblocks”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Candara"/>
                <a:cs typeface="Candara"/>
              </a:rPr>
              <a:t>“Complete Blocks”</a:t>
            </a:r>
            <a:br>
              <a:rPr lang="en-US" dirty="0" smtClean="0">
                <a:latin typeface="Candara"/>
                <a:cs typeface="Candara"/>
              </a:rPr>
            </a:br>
            <a:endParaRPr lang="en-US" dirty="0" smtClean="0">
              <a:latin typeface="Candara"/>
              <a:cs typeface="Candar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Candara"/>
                <a:cs typeface="Candara"/>
              </a:rPr>
              <a:t>Return back to Entry Point with entire area mapped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3803816" y="899742"/>
            <a:ext cx="5340184" cy="5958258"/>
            <a:chOff x="3803816" y="899742"/>
            <a:chExt cx="5340184" cy="5958258"/>
          </a:xfrm>
        </p:grpSpPr>
        <p:grpSp>
          <p:nvGrpSpPr>
            <p:cNvPr id="21" name="Group 20"/>
            <p:cNvGrpSpPr/>
            <p:nvPr/>
          </p:nvGrpSpPr>
          <p:grpSpPr>
            <a:xfrm>
              <a:off x="3999123" y="899742"/>
              <a:ext cx="5144877" cy="5958258"/>
              <a:chOff x="3999123" y="899742"/>
              <a:chExt cx="5144877" cy="5958258"/>
            </a:xfrm>
          </p:grpSpPr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99123" y="899742"/>
                <a:ext cx="5144877" cy="5958258"/>
              </a:xfrm>
              <a:prstGeom prst="rect">
                <a:avLst/>
              </a:prstGeom>
            </p:spPr>
          </p:pic>
          <p:sp>
            <p:nvSpPr>
              <p:cNvPr id="2" name="Rectangle 1"/>
              <p:cNvSpPr/>
              <p:nvPr/>
            </p:nvSpPr>
            <p:spPr>
              <a:xfrm>
                <a:off x="5078777" y="3294043"/>
                <a:ext cx="385590" cy="121186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" name="TextBox 2"/>
              <p:cNvSpPr txBox="1"/>
              <p:nvPr/>
            </p:nvSpPr>
            <p:spPr>
              <a:xfrm>
                <a:off x="4043191" y="3216136"/>
                <a:ext cx="99151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“Roadblock”</a:t>
                </a:r>
                <a:endPara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" name="Rectangle 12"/>
              <p:cNvSpPr/>
              <p:nvPr/>
            </p:nvSpPr>
            <p:spPr>
              <a:xfrm rot="5400000">
                <a:off x="7023567" y="1336958"/>
                <a:ext cx="385590" cy="121186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7341221" y="5859137"/>
                <a:ext cx="385590" cy="121186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5-Point Star 14"/>
              <p:cNvSpPr/>
              <p:nvPr/>
            </p:nvSpPr>
            <p:spPr>
              <a:xfrm>
                <a:off x="5114823" y="3548863"/>
                <a:ext cx="316493" cy="330008"/>
              </a:xfrm>
              <a:prstGeom prst="star5">
                <a:avLst/>
              </a:prstGeom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4043191" y="3548863"/>
                <a:ext cx="99151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“Target”</a:t>
                </a:r>
                <a:endPara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" name="5-Point Star 16"/>
              <p:cNvSpPr/>
              <p:nvPr/>
            </p:nvSpPr>
            <p:spPr>
              <a:xfrm>
                <a:off x="8601701" y="2103817"/>
                <a:ext cx="316493" cy="330008"/>
              </a:xfrm>
              <a:prstGeom prst="star5">
                <a:avLst/>
              </a:prstGeom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Oval 17"/>
              <p:cNvSpPr/>
              <p:nvPr/>
            </p:nvSpPr>
            <p:spPr>
              <a:xfrm>
                <a:off x="5100811" y="4682171"/>
                <a:ext cx="385590" cy="253388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Oval 18"/>
              <p:cNvSpPr/>
              <p:nvPr/>
            </p:nvSpPr>
            <p:spPr>
              <a:xfrm>
                <a:off x="7341221" y="6466901"/>
                <a:ext cx="385590" cy="253388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4076241" y="4589054"/>
                <a:ext cx="99151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Entry/Exit Point</a:t>
                </a:r>
                <a:endPara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22" name="Octagon 21"/>
            <p:cNvSpPr/>
            <p:nvPr/>
          </p:nvSpPr>
          <p:spPr>
            <a:xfrm>
              <a:off x="5100811" y="4012504"/>
              <a:ext cx="385590" cy="385735"/>
            </a:xfrm>
            <a:prstGeom prst="octagon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ctagon 22"/>
            <p:cNvSpPr/>
            <p:nvPr/>
          </p:nvSpPr>
          <p:spPr>
            <a:xfrm>
              <a:off x="8534711" y="3688790"/>
              <a:ext cx="385590" cy="385735"/>
            </a:xfrm>
            <a:prstGeom prst="octagon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6065302" y="2607624"/>
              <a:ext cx="385590" cy="121186"/>
            </a:xfrm>
            <a:prstGeom prst="rect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3803816" y="4089720"/>
              <a:ext cx="134405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“Complete Block”</a:t>
              </a:r>
              <a:endParaRPr 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EDD45-3EDF-D44C-9060-240C8E0CE3AF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8940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1"/>
            <a:ext cx="9144000" cy="844012"/>
            <a:chOff x="0" y="1"/>
            <a:chExt cx="9144000" cy="844012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0" y="844013"/>
              <a:ext cx="9144000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Picture 5" descr="Screen Shot 2015-10-11 at 11.16.20 AM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"/>
              <a:ext cx="1151748" cy="844012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1151748" y="2283"/>
              <a:ext cx="7992252" cy="83210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11013" y="2283"/>
              <a:ext cx="832987" cy="832987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1202040" y="188621"/>
              <a:ext cx="6983237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dirty="0" smtClean="0">
                  <a:solidFill>
                    <a:srgbClr val="FFFFFF"/>
                  </a:solidFill>
                  <a:latin typeface="Candara"/>
                  <a:cs typeface="Candara"/>
                </a:rPr>
                <a:t>First Semester Deliverables</a:t>
              </a:r>
              <a:endParaRPr lang="en-US" sz="3000" dirty="0">
                <a:solidFill>
                  <a:srgbClr val="FFFFFF"/>
                </a:solidFill>
                <a:latin typeface="Candara"/>
                <a:cs typeface="Candara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952462" y="1399740"/>
            <a:ext cx="7358551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200" dirty="0" smtClean="0">
                <a:latin typeface="Candara"/>
                <a:cs typeface="Candara"/>
              </a:rPr>
              <a:t>One platform explores the Fleming lab space (2 rooms in addition to the main space) from a fixed starting point</a:t>
            </a:r>
            <a:r>
              <a:rPr lang="en-US" sz="2200" dirty="0">
                <a:latin typeface="Candara"/>
                <a:cs typeface="Candara"/>
              </a:rPr>
              <a:t/>
            </a:r>
            <a:br>
              <a:rPr lang="en-US" sz="2200" dirty="0">
                <a:latin typeface="Candara"/>
                <a:cs typeface="Candara"/>
              </a:rPr>
            </a:br>
            <a:endParaRPr lang="en-US" sz="2200" dirty="0" smtClean="0">
              <a:latin typeface="Candara"/>
              <a:cs typeface="Candara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200" dirty="0" smtClean="0">
                <a:latin typeface="Candara"/>
                <a:cs typeface="Candara"/>
              </a:rPr>
              <a:t>One room has a static, tagged person.</a:t>
            </a:r>
            <a:br>
              <a:rPr lang="en-US" sz="2200" dirty="0" smtClean="0">
                <a:latin typeface="Candara"/>
                <a:cs typeface="Candara"/>
              </a:rPr>
            </a:br>
            <a:endParaRPr lang="en-US" sz="2200" dirty="0" smtClean="0">
              <a:latin typeface="Candara"/>
              <a:cs typeface="Candara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200" dirty="0" smtClean="0">
                <a:latin typeface="Candara"/>
                <a:cs typeface="Candara"/>
              </a:rPr>
              <a:t>One room has a static, unknown person.</a:t>
            </a:r>
            <a:br>
              <a:rPr lang="en-US" sz="2200" dirty="0" smtClean="0">
                <a:latin typeface="Candara"/>
                <a:cs typeface="Candara"/>
              </a:rPr>
            </a:br>
            <a:endParaRPr lang="en-US" sz="2200" dirty="0" smtClean="0">
              <a:latin typeface="Candara"/>
              <a:cs typeface="Candara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200" dirty="0" smtClean="0">
                <a:latin typeface="Candara"/>
                <a:cs typeface="Candara"/>
              </a:rPr>
              <a:t>Both are identified and the positions are reported to a ground station.</a:t>
            </a:r>
            <a:br>
              <a:rPr lang="en-US" sz="2200" dirty="0" smtClean="0">
                <a:latin typeface="Candara"/>
                <a:cs typeface="Candara"/>
              </a:rPr>
            </a:br>
            <a:endParaRPr lang="en-US" sz="2200" dirty="0" smtClean="0">
              <a:latin typeface="Candara"/>
              <a:cs typeface="Candara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200" dirty="0" smtClean="0">
                <a:latin typeface="Candara"/>
                <a:cs typeface="Candara"/>
              </a:rPr>
              <a:t>The quad will return to the starting position.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EDD45-3EDF-D44C-9060-240C8E0CE3AF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5033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1"/>
            <a:ext cx="9144000" cy="844012"/>
            <a:chOff x="0" y="1"/>
            <a:chExt cx="9144000" cy="844012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0" y="844013"/>
              <a:ext cx="9144000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Picture 5" descr="Screen Shot 2015-10-11 at 11.16.20 AM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"/>
              <a:ext cx="1151748" cy="844012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1151748" y="2283"/>
              <a:ext cx="7992252" cy="83210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11013" y="2283"/>
              <a:ext cx="832987" cy="832987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1202040" y="188621"/>
              <a:ext cx="6983237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dirty="0" smtClean="0">
                  <a:solidFill>
                    <a:srgbClr val="FFFFFF"/>
                  </a:solidFill>
                  <a:latin typeface="Candara"/>
                  <a:cs typeface="Candara"/>
                </a:rPr>
                <a:t>Unaddressed Requirements</a:t>
              </a:r>
              <a:endParaRPr lang="en-US" sz="3000" dirty="0">
                <a:solidFill>
                  <a:srgbClr val="FFFFFF"/>
                </a:solidFill>
                <a:latin typeface="Candara"/>
                <a:cs typeface="Candara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562818" y="1082272"/>
            <a:ext cx="8009344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dirty="0" smtClean="0">
                <a:latin typeface="Candara"/>
                <a:cs typeface="Candara"/>
              </a:rPr>
              <a:t>Target tagging</a:t>
            </a:r>
          </a:p>
          <a:p>
            <a:pPr marL="742950" lvl="1" indent="-285750">
              <a:buFont typeface="Arial"/>
              <a:buChar char="•"/>
            </a:pPr>
            <a:r>
              <a:rPr lang="en-US" sz="2000" dirty="0" smtClean="0">
                <a:latin typeface="Candara"/>
                <a:cs typeface="Candara"/>
              </a:rPr>
              <a:t>QR Codes</a:t>
            </a:r>
          </a:p>
          <a:p>
            <a:pPr marL="742950" lvl="1" indent="-285750">
              <a:buFont typeface="Arial"/>
              <a:buChar char="•"/>
            </a:pPr>
            <a:r>
              <a:rPr lang="en-US" sz="2000" dirty="0" smtClean="0">
                <a:latin typeface="Candara"/>
                <a:cs typeface="Candara"/>
              </a:rPr>
              <a:t>Processed through </a:t>
            </a:r>
            <a:r>
              <a:rPr lang="en-US" sz="2000" dirty="0" err="1" smtClean="0">
                <a:latin typeface="Candara"/>
                <a:cs typeface="Candara"/>
              </a:rPr>
              <a:t>grayscale</a:t>
            </a:r>
            <a:r>
              <a:rPr lang="en-US" sz="2000" dirty="0" smtClean="0">
                <a:latin typeface="Candara"/>
                <a:cs typeface="Candara"/>
              </a:rPr>
              <a:t> images</a:t>
            </a:r>
          </a:p>
          <a:p>
            <a:pPr marL="742950" lvl="1" indent="-285750">
              <a:buFont typeface="Arial"/>
              <a:buChar char="•"/>
            </a:pPr>
            <a:r>
              <a:rPr lang="en-US" sz="2000" dirty="0" smtClean="0">
                <a:latin typeface="Candara"/>
                <a:cs typeface="Candara"/>
              </a:rPr>
              <a:t>Planned to address next semester</a:t>
            </a:r>
            <a:br>
              <a:rPr lang="en-US" sz="2000" dirty="0" smtClean="0">
                <a:latin typeface="Candara"/>
                <a:cs typeface="Candara"/>
              </a:rPr>
            </a:br>
            <a:endParaRPr lang="en-US" sz="2000" dirty="0" smtClean="0">
              <a:latin typeface="Candara"/>
              <a:cs typeface="Candara"/>
            </a:endParaRPr>
          </a:p>
          <a:p>
            <a:pPr marL="285750" indent="-285750">
              <a:buFont typeface="Arial"/>
              <a:buChar char="•"/>
            </a:pPr>
            <a:r>
              <a:rPr lang="en-US" sz="2000" dirty="0" smtClean="0">
                <a:latin typeface="Candara"/>
                <a:cs typeface="Candara"/>
              </a:rPr>
              <a:t>Multi Robots</a:t>
            </a:r>
          </a:p>
          <a:p>
            <a:pPr marL="742950" lvl="1" indent="-285750">
              <a:buFont typeface="Arial"/>
              <a:buChar char="•"/>
            </a:pPr>
            <a:r>
              <a:rPr lang="en-US" sz="2000" dirty="0" smtClean="0">
                <a:latin typeface="Candara"/>
                <a:cs typeface="Candara"/>
              </a:rPr>
              <a:t>Will evaluate single flying robot this semester</a:t>
            </a:r>
          </a:p>
          <a:p>
            <a:pPr marL="742950" lvl="1" indent="-285750">
              <a:buFont typeface="Arial"/>
              <a:buChar char="•"/>
            </a:pPr>
            <a:r>
              <a:rPr lang="en-US" sz="2000" dirty="0" smtClean="0">
                <a:latin typeface="Candara"/>
                <a:cs typeface="Candara"/>
              </a:rPr>
              <a:t>Budget provides overhead for at least 2 more based on current design</a:t>
            </a:r>
          </a:p>
          <a:p>
            <a:pPr marL="742950" lvl="1" indent="-285750">
              <a:buFont typeface="Arial"/>
              <a:buChar char="•"/>
            </a:pPr>
            <a:r>
              <a:rPr lang="en-US" sz="2000" dirty="0" smtClean="0">
                <a:latin typeface="Candara"/>
                <a:cs typeface="Candara"/>
              </a:rPr>
              <a:t>Exploring ground robots using borrowed </a:t>
            </a:r>
            <a:r>
              <a:rPr lang="en-US" sz="2000" dirty="0" err="1" smtClean="0">
                <a:latin typeface="Candara"/>
                <a:cs typeface="Candara"/>
              </a:rPr>
              <a:t>Tutlebots</a:t>
            </a:r>
            <a:endParaRPr lang="en-US" sz="2000" dirty="0" smtClean="0">
              <a:latin typeface="Candara"/>
              <a:cs typeface="Candara"/>
            </a:endParaRPr>
          </a:p>
          <a:p>
            <a:pPr marL="742950" lvl="1" indent="-285750">
              <a:buFont typeface="Arial"/>
              <a:buChar char="•"/>
            </a:pPr>
            <a:r>
              <a:rPr lang="en-US" sz="2000" dirty="0" smtClean="0">
                <a:latin typeface="Candara"/>
                <a:cs typeface="Candara"/>
              </a:rPr>
              <a:t>Examining architecture benefits</a:t>
            </a:r>
            <a:br>
              <a:rPr lang="en-US" sz="2000" dirty="0" smtClean="0">
                <a:latin typeface="Candara"/>
                <a:cs typeface="Candara"/>
              </a:rPr>
            </a:br>
            <a:endParaRPr lang="en-US" sz="2000" dirty="0" smtClean="0">
              <a:latin typeface="Candara"/>
              <a:cs typeface="Candara"/>
            </a:endParaRPr>
          </a:p>
          <a:p>
            <a:pPr marL="285750" indent="-285750">
              <a:buFont typeface="Arial"/>
              <a:buChar char="•"/>
            </a:pPr>
            <a:r>
              <a:rPr lang="en-US" sz="2000" dirty="0" smtClean="0">
                <a:latin typeface="Candara"/>
                <a:cs typeface="Candara"/>
              </a:rPr>
              <a:t>Multi Coordination</a:t>
            </a:r>
          </a:p>
          <a:p>
            <a:pPr marL="742950" lvl="1" indent="-285750">
              <a:buFont typeface="Arial"/>
              <a:buChar char="•"/>
            </a:pPr>
            <a:r>
              <a:rPr lang="en-US" sz="2000" dirty="0">
                <a:latin typeface="Candara"/>
                <a:cs typeface="Candara"/>
              </a:rPr>
              <a:t>Hooks built into planning</a:t>
            </a:r>
          </a:p>
          <a:p>
            <a:pPr marL="742950" lvl="1" indent="-285750">
              <a:buFont typeface="Arial"/>
              <a:buChar char="•"/>
            </a:pPr>
            <a:r>
              <a:rPr lang="en-US" sz="2000" dirty="0" smtClean="0">
                <a:latin typeface="Candara"/>
                <a:cs typeface="Candara"/>
              </a:rPr>
              <a:t>Need to explore offline planning algorithms</a:t>
            </a:r>
          </a:p>
          <a:p>
            <a:pPr marL="742950" lvl="1" indent="-285750">
              <a:buFont typeface="Arial"/>
              <a:buChar char="•"/>
            </a:pPr>
            <a:r>
              <a:rPr lang="en-US" sz="2000" dirty="0" smtClean="0">
                <a:latin typeface="Candara"/>
                <a:cs typeface="Candara"/>
              </a:rPr>
              <a:t>Need to explore efficient exploration algorithms</a:t>
            </a:r>
          </a:p>
          <a:p>
            <a:pPr marL="742950" lvl="1" indent="-285750">
              <a:buFont typeface="Arial"/>
              <a:buChar char="•"/>
            </a:pPr>
            <a:r>
              <a:rPr lang="en-US" sz="2000" dirty="0" smtClean="0">
                <a:latin typeface="Candara"/>
                <a:cs typeface="Candara"/>
              </a:rPr>
              <a:t>Planned to address next semester</a:t>
            </a:r>
            <a:endParaRPr lang="en-US" sz="2000" dirty="0">
              <a:latin typeface="Candara"/>
              <a:cs typeface="Candara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EDD45-3EDF-D44C-9060-240C8E0CE3AF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815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1"/>
            <a:ext cx="9144000" cy="844012"/>
            <a:chOff x="0" y="1"/>
            <a:chExt cx="9144000" cy="844012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0" y="844013"/>
              <a:ext cx="9144000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Picture 5" descr="Screen Shot 2015-10-11 at 11.16.20 AM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"/>
              <a:ext cx="1151748" cy="844012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1151748" y="2283"/>
              <a:ext cx="7992252" cy="83210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11013" y="2283"/>
              <a:ext cx="832987" cy="832987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1202040" y="188621"/>
              <a:ext cx="6983237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dirty="0" smtClean="0">
                  <a:solidFill>
                    <a:srgbClr val="FFFFFF"/>
                  </a:solidFill>
                  <a:latin typeface="Candara"/>
                  <a:cs typeface="Candara"/>
                </a:rPr>
                <a:t>Updated Requirements</a:t>
              </a:r>
              <a:endParaRPr lang="en-US" sz="3000" dirty="0">
                <a:solidFill>
                  <a:srgbClr val="FFFFFF"/>
                </a:solidFill>
                <a:latin typeface="Candara"/>
                <a:cs typeface="Candara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663838" y="1154423"/>
            <a:ext cx="7189521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Candara"/>
                <a:cs typeface="Candara"/>
              </a:rPr>
              <a:t>Removed lighting requirements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i="1" dirty="0" smtClean="0">
                <a:latin typeface="Candara"/>
                <a:cs typeface="Candara"/>
              </a:rPr>
              <a:t>Guidance </a:t>
            </a:r>
            <a:r>
              <a:rPr lang="en-US" sz="2000" dirty="0" smtClean="0">
                <a:latin typeface="Candara"/>
                <a:cs typeface="Candara"/>
              </a:rPr>
              <a:t>only provides reliable performance in good lighting conditions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latin typeface="Candara"/>
                <a:cs typeface="Candara"/>
              </a:rPr>
              <a:t>Benefits of </a:t>
            </a:r>
            <a:r>
              <a:rPr lang="en-US" sz="2000" i="1" dirty="0" smtClean="0">
                <a:latin typeface="Candara"/>
                <a:cs typeface="Candara"/>
              </a:rPr>
              <a:t>Guidance </a:t>
            </a:r>
            <a:r>
              <a:rPr lang="en-US" sz="2000" dirty="0" smtClean="0">
                <a:latin typeface="Candara"/>
                <a:cs typeface="Candara"/>
              </a:rPr>
              <a:t>to remaining requirements found to outweigh cost of removing lighting requirement</a:t>
            </a:r>
            <a:br>
              <a:rPr lang="en-US" sz="2000" dirty="0" smtClean="0">
                <a:latin typeface="Candara"/>
                <a:cs typeface="Candara"/>
              </a:rPr>
            </a:br>
            <a:endParaRPr lang="en-US" sz="2000" dirty="0" smtClean="0">
              <a:latin typeface="Candara"/>
              <a:cs typeface="Candara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Candara"/>
                <a:cs typeface="Candara"/>
              </a:rPr>
              <a:t>½ </a:t>
            </a:r>
            <a:r>
              <a:rPr lang="en-US" sz="2000" dirty="0" err="1" smtClean="0">
                <a:latin typeface="Candara"/>
                <a:cs typeface="Candara"/>
              </a:rPr>
              <a:t>lb</a:t>
            </a:r>
            <a:r>
              <a:rPr lang="en-US" sz="2000" dirty="0" smtClean="0">
                <a:latin typeface="Candara"/>
                <a:cs typeface="Candara"/>
              </a:rPr>
              <a:t> payload was found to give reasonable external payload budget while maintaining flight endurance requirements</a:t>
            </a:r>
            <a:br>
              <a:rPr lang="en-US" sz="2000" dirty="0" smtClean="0">
                <a:latin typeface="Candara"/>
                <a:cs typeface="Candara"/>
              </a:rPr>
            </a:br>
            <a:endParaRPr lang="en-US" sz="2000" dirty="0" smtClean="0">
              <a:latin typeface="Candara"/>
              <a:cs typeface="Candara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Candara"/>
                <a:cs typeface="Candara"/>
              </a:rPr>
              <a:t>Target ID rate requirement was reduced to 5Hz from 10Hz after reviewing available </a:t>
            </a:r>
            <a:r>
              <a:rPr lang="en-US" sz="2000" dirty="0" err="1" smtClean="0">
                <a:latin typeface="Candara"/>
                <a:cs typeface="Candara"/>
              </a:rPr>
              <a:t>FLiR</a:t>
            </a:r>
            <a:r>
              <a:rPr lang="en-US" sz="2000" dirty="0" smtClean="0">
                <a:latin typeface="Candara"/>
                <a:cs typeface="Candara"/>
              </a:rPr>
              <a:t> specs</a:t>
            </a:r>
            <a:endParaRPr lang="en-US" sz="2000" dirty="0">
              <a:latin typeface="Candara"/>
              <a:cs typeface="Candara"/>
            </a:endParaRP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latin typeface="Candara"/>
                <a:cs typeface="Candara"/>
              </a:rPr>
              <a:t>Only the export control variant was available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latin typeface="Candara"/>
                <a:cs typeface="Candara"/>
              </a:rPr>
              <a:t>This variant has a reduced frame rate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EDD45-3EDF-D44C-9060-240C8E0CE3AF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8580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1"/>
            <a:ext cx="9144000" cy="844012"/>
            <a:chOff x="0" y="1"/>
            <a:chExt cx="9144000" cy="844012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0" y="844013"/>
              <a:ext cx="9144000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Picture 5" descr="Screen Shot 2015-10-11 at 11.16.20 AM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"/>
              <a:ext cx="1151748" cy="844012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1151748" y="2283"/>
              <a:ext cx="7992252" cy="83210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11013" y="2283"/>
              <a:ext cx="832987" cy="832987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1202040" y="188621"/>
              <a:ext cx="6983237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dirty="0" smtClean="0">
                  <a:solidFill>
                    <a:srgbClr val="FFFFFF"/>
                  </a:solidFill>
                  <a:latin typeface="Candara"/>
                  <a:cs typeface="Candara"/>
                </a:rPr>
                <a:t>Budget</a:t>
              </a:r>
              <a:endParaRPr lang="en-US" sz="3000" dirty="0">
                <a:solidFill>
                  <a:srgbClr val="FFFFFF"/>
                </a:solidFill>
                <a:latin typeface="Candara"/>
                <a:cs typeface="Candara"/>
              </a:endParaRPr>
            </a:p>
          </p:txBody>
        </p:sp>
      </p:grpSp>
      <p:pic>
        <p:nvPicPr>
          <p:cNvPr id="2" name="Picture 1" descr="Screen Shot 2015-10-18 at 4.00.15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875" y="1739135"/>
            <a:ext cx="5589971" cy="397065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090372" y="1807286"/>
            <a:ext cx="293267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Currently Spent: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$1855.00 / 12.4%</a:t>
            </a:r>
            <a:br>
              <a:rPr lang="en-US" dirty="0" smtClean="0"/>
            </a:br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Previous spending: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err="1" smtClean="0"/>
              <a:t>Quadrotor</a:t>
            </a:r>
            <a:r>
              <a:rPr lang="en-US" dirty="0" smtClean="0"/>
              <a:t> platform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Several single board computers (ODROID XU3)</a:t>
            </a:r>
            <a:br>
              <a:rPr lang="en-US" dirty="0" smtClean="0"/>
            </a:br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Planned Spending: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Secondary platform:</a:t>
            </a:r>
          </a:p>
          <a:p>
            <a:pPr marL="1200150" lvl="2" indent="-285750">
              <a:buFont typeface="Arial"/>
              <a:buChar char="•"/>
            </a:pPr>
            <a:r>
              <a:rPr lang="en-US" dirty="0" smtClean="0"/>
              <a:t>Estimated to be $3000 per platform</a:t>
            </a:r>
          </a:p>
          <a:p>
            <a:pPr marL="742950" lvl="1" indent="-285750">
              <a:buFont typeface="Arial"/>
              <a:buChar char="•"/>
            </a:pP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EDD45-3EDF-D44C-9060-240C8E0CE3AF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9469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1"/>
            <a:ext cx="9144000" cy="844012"/>
            <a:chOff x="0" y="1"/>
            <a:chExt cx="9144000" cy="844012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0" y="844013"/>
              <a:ext cx="9144000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Picture 5" descr="Screen Shot 2015-10-11 at 11.16.20 AM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"/>
              <a:ext cx="1151748" cy="844012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1151748" y="2283"/>
              <a:ext cx="7992252" cy="83210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11013" y="2283"/>
              <a:ext cx="832987" cy="832987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1202040" y="188621"/>
              <a:ext cx="6983237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dirty="0" smtClean="0">
                  <a:solidFill>
                    <a:srgbClr val="FFFFFF"/>
                  </a:solidFill>
                  <a:latin typeface="Candara"/>
                  <a:cs typeface="Candara"/>
                </a:rPr>
                <a:t>Schedule</a:t>
              </a:r>
              <a:endParaRPr lang="en-US" sz="3000" dirty="0">
                <a:solidFill>
                  <a:srgbClr val="FFFFFF"/>
                </a:solidFill>
                <a:latin typeface="Candara"/>
                <a:cs typeface="Candara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347578" y="1007299"/>
            <a:ext cx="8475579" cy="5834584"/>
            <a:chOff x="0" y="844013"/>
            <a:chExt cx="9144000" cy="6294724"/>
          </a:xfrm>
        </p:grpSpPr>
        <p:pic>
          <p:nvPicPr>
            <p:cNvPr id="2" name="Picture 1" descr="Screen Shot 2015-10-18 at 3.20.50 PM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44013"/>
              <a:ext cx="9144000" cy="4587271"/>
            </a:xfrm>
            <a:prstGeom prst="rect">
              <a:avLst/>
            </a:prstGeom>
          </p:spPr>
        </p:pic>
        <p:pic>
          <p:nvPicPr>
            <p:cNvPr id="3" name="Picture 2" descr="Screen Shot 2015-10-18 at 3.21.16 PM.png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6638"/>
            <a:stretch/>
          </p:blipFill>
          <p:spPr>
            <a:xfrm>
              <a:off x="0" y="5404548"/>
              <a:ext cx="9144000" cy="1734189"/>
            </a:xfrm>
            <a:prstGeom prst="rect">
              <a:avLst/>
            </a:prstGeom>
          </p:spPr>
        </p:pic>
      </p:grpSp>
      <p:pic>
        <p:nvPicPr>
          <p:cNvPr id="11" name="Picture 10" descr="Screen Shot 2015-10-18 at 3.23.48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897292"/>
            <a:ext cx="6537157" cy="135602"/>
          </a:xfrm>
          <a:prstGeom prst="rect">
            <a:avLst/>
          </a:prstGeom>
        </p:spPr>
      </p:pic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EDD45-3EDF-D44C-9060-240C8E0CE3AF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6368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1"/>
            <a:ext cx="9144000" cy="844012"/>
            <a:chOff x="0" y="1"/>
            <a:chExt cx="9144000" cy="844012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0" y="844013"/>
              <a:ext cx="9144000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Picture 5" descr="Screen Shot 2015-10-11 at 11.16.20 AM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"/>
              <a:ext cx="1151748" cy="844012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1151748" y="2283"/>
              <a:ext cx="7992252" cy="83210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11013" y="2283"/>
              <a:ext cx="832987" cy="832987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1202040" y="188621"/>
              <a:ext cx="6983237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dirty="0" smtClean="0">
                  <a:solidFill>
                    <a:srgbClr val="FFFFFF"/>
                  </a:solidFill>
                  <a:latin typeface="Candara"/>
                  <a:cs typeface="Candara"/>
                </a:rPr>
                <a:t>Concept of Operations</a:t>
              </a:r>
              <a:endParaRPr lang="en-US" sz="3000" dirty="0">
                <a:solidFill>
                  <a:srgbClr val="FFFFFF"/>
                </a:solidFill>
                <a:latin typeface="Candara"/>
                <a:cs typeface="Candara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3803816" y="899742"/>
            <a:ext cx="5340184" cy="5958258"/>
            <a:chOff x="3803816" y="899742"/>
            <a:chExt cx="5340184" cy="5958258"/>
          </a:xfrm>
        </p:grpSpPr>
        <p:grpSp>
          <p:nvGrpSpPr>
            <p:cNvPr id="11" name="Group 10"/>
            <p:cNvGrpSpPr/>
            <p:nvPr/>
          </p:nvGrpSpPr>
          <p:grpSpPr>
            <a:xfrm>
              <a:off x="3999123" y="899742"/>
              <a:ext cx="5144877" cy="5958258"/>
              <a:chOff x="3999123" y="899742"/>
              <a:chExt cx="5144877" cy="5958258"/>
            </a:xfrm>
          </p:grpSpPr>
          <p:pic>
            <p:nvPicPr>
              <p:cNvPr id="16" name="Picture 15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99123" y="899742"/>
                <a:ext cx="5144877" cy="5958258"/>
              </a:xfrm>
              <a:prstGeom prst="rect">
                <a:avLst/>
              </a:prstGeom>
            </p:spPr>
          </p:pic>
          <p:sp>
            <p:nvSpPr>
              <p:cNvPr id="17" name="Rectangle 16"/>
              <p:cNvSpPr/>
              <p:nvPr/>
            </p:nvSpPr>
            <p:spPr>
              <a:xfrm>
                <a:off x="5078777" y="3294043"/>
                <a:ext cx="385590" cy="121186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4043191" y="3216136"/>
                <a:ext cx="99151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“Roadblock”</a:t>
                </a:r>
                <a:endPara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" name="Rectangle 18"/>
              <p:cNvSpPr/>
              <p:nvPr/>
            </p:nvSpPr>
            <p:spPr>
              <a:xfrm rot="5400000">
                <a:off x="7023567" y="1336958"/>
                <a:ext cx="385590" cy="121186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7341221" y="5859137"/>
                <a:ext cx="385590" cy="121186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5-Point Star 20"/>
              <p:cNvSpPr/>
              <p:nvPr/>
            </p:nvSpPr>
            <p:spPr>
              <a:xfrm>
                <a:off x="5114823" y="3548863"/>
                <a:ext cx="316493" cy="330008"/>
              </a:xfrm>
              <a:prstGeom prst="star5">
                <a:avLst/>
              </a:prstGeom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4043191" y="3548863"/>
                <a:ext cx="99151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“Target”</a:t>
                </a:r>
                <a:endPara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" name="5-Point Star 22"/>
              <p:cNvSpPr/>
              <p:nvPr/>
            </p:nvSpPr>
            <p:spPr>
              <a:xfrm>
                <a:off x="8601701" y="2103817"/>
                <a:ext cx="316493" cy="330008"/>
              </a:xfrm>
              <a:prstGeom prst="star5">
                <a:avLst/>
              </a:prstGeom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Oval 23"/>
              <p:cNvSpPr/>
              <p:nvPr/>
            </p:nvSpPr>
            <p:spPr>
              <a:xfrm>
                <a:off x="5100811" y="4682171"/>
                <a:ext cx="385590" cy="253388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Oval 24"/>
              <p:cNvSpPr/>
              <p:nvPr/>
            </p:nvSpPr>
            <p:spPr>
              <a:xfrm>
                <a:off x="7341221" y="6466901"/>
                <a:ext cx="385590" cy="253388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4076241" y="4589054"/>
                <a:ext cx="99151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Entry/Exit Point</a:t>
                </a:r>
                <a:endPara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2" name="Octagon 11"/>
            <p:cNvSpPr/>
            <p:nvPr/>
          </p:nvSpPr>
          <p:spPr>
            <a:xfrm>
              <a:off x="5100811" y="4012504"/>
              <a:ext cx="385590" cy="385735"/>
            </a:xfrm>
            <a:prstGeom prst="octagon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ctagon 12"/>
            <p:cNvSpPr/>
            <p:nvPr/>
          </p:nvSpPr>
          <p:spPr>
            <a:xfrm>
              <a:off x="8534711" y="3688790"/>
              <a:ext cx="385590" cy="385735"/>
            </a:xfrm>
            <a:prstGeom prst="octagon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6065302" y="2607624"/>
              <a:ext cx="385590" cy="121186"/>
            </a:xfrm>
            <a:prstGeom prst="rect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803816" y="4089720"/>
              <a:ext cx="134405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“Complete Block”</a:t>
              </a:r>
              <a:endParaRPr 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369890" y="1769993"/>
            <a:ext cx="343392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>
                <a:latin typeface="Candara"/>
                <a:cs typeface="Candara"/>
              </a:rPr>
              <a:t>Autonomously explore an indoor environment with a team of ground/air robots in a disaster area situation</a:t>
            </a:r>
            <a:br>
              <a:rPr lang="en-US" dirty="0" smtClean="0">
                <a:latin typeface="Candara"/>
                <a:cs typeface="Candara"/>
              </a:rPr>
            </a:br>
            <a:endParaRPr lang="en-US" dirty="0" smtClean="0">
              <a:latin typeface="Candara"/>
              <a:cs typeface="Candara"/>
            </a:endParaRP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latin typeface="Candara"/>
                <a:cs typeface="Candara"/>
              </a:rPr>
              <a:t>Map the environment and communicate that map to first responders</a:t>
            </a:r>
            <a:br>
              <a:rPr lang="en-US" dirty="0" smtClean="0">
                <a:latin typeface="Candara"/>
                <a:cs typeface="Candara"/>
              </a:rPr>
            </a:br>
            <a:endParaRPr lang="en-US" dirty="0" smtClean="0">
              <a:latin typeface="Candara"/>
              <a:cs typeface="Candara"/>
            </a:endParaRP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latin typeface="Candara"/>
                <a:cs typeface="Candara"/>
              </a:rPr>
              <a:t>Identify humans in the environment and report their locations to first responders</a:t>
            </a:r>
            <a:br>
              <a:rPr lang="en-US" dirty="0" smtClean="0">
                <a:latin typeface="Candara"/>
                <a:cs typeface="Candara"/>
              </a:rPr>
            </a:br>
            <a:endParaRPr lang="en-US" dirty="0" smtClean="0">
              <a:latin typeface="Candara"/>
              <a:cs typeface="Candara"/>
            </a:endParaRP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latin typeface="Candara"/>
                <a:cs typeface="Candara"/>
              </a:rPr>
              <a:t>Deliver a package to humans in the environment</a:t>
            </a:r>
            <a:endParaRPr lang="en-US" dirty="0">
              <a:latin typeface="Candara"/>
              <a:cs typeface="Candara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EDD45-3EDF-D44C-9060-240C8E0CE3A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2062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1"/>
            <a:ext cx="9144000" cy="844012"/>
            <a:chOff x="0" y="1"/>
            <a:chExt cx="9144000" cy="844012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0" y="844013"/>
              <a:ext cx="9144000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Picture 5" descr="Screen Shot 2015-10-11 at 11.16.20 AM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"/>
              <a:ext cx="1151748" cy="844012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1151748" y="2283"/>
              <a:ext cx="7992252" cy="83210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11013" y="2283"/>
              <a:ext cx="832987" cy="832987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1202040" y="188621"/>
              <a:ext cx="698323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>
                  <a:solidFill>
                    <a:srgbClr val="FFFFFF"/>
                  </a:solidFill>
                  <a:latin typeface="Candara"/>
                  <a:cs typeface="Candara"/>
                </a:rPr>
                <a:t>Algorithm Overview</a:t>
              </a:r>
              <a:endParaRPr lang="en-US" sz="2400" dirty="0">
                <a:solidFill>
                  <a:srgbClr val="FFFFFF"/>
                </a:solidFill>
                <a:latin typeface="Candara"/>
                <a:cs typeface="Candara"/>
              </a:endParaRP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705770" y="1396999"/>
            <a:ext cx="7623039" cy="4781763"/>
            <a:chOff x="705770" y="1396999"/>
            <a:chExt cx="7623039" cy="4781763"/>
          </a:xfrm>
        </p:grpSpPr>
        <p:graphicFrame>
          <p:nvGraphicFramePr>
            <p:cNvPr id="11" name="Diagram 10"/>
            <p:cNvGraphicFramePr/>
            <p:nvPr>
              <p:extLst>
                <p:ext uri="{D42A27DB-BD31-4B8C-83A1-F6EECF244321}">
                  <p14:modId xmlns:p14="http://schemas.microsoft.com/office/powerpoint/2010/main" val="3782793566"/>
                </p:ext>
              </p:extLst>
            </p:nvPr>
          </p:nvGraphicFramePr>
          <p:xfrm>
            <a:off x="705770" y="1396999"/>
            <a:ext cx="6511740" cy="4781763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4" r:lo="rId5" r:qs="rId6" r:cs="rId7"/>
            </a:graphicData>
          </a:graphic>
        </p:graphicFrame>
        <p:grpSp>
          <p:nvGrpSpPr>
            <p:cNvPr id="37" name="Group 36"/>
            <p:cNvGrpSpPr/>
            <p:nvPr/>
          </p:nvGrpSpPr>
          <p:grpSpPr>
            <a:xfrm>
              <a:off x="7302463" y="1624062"/>
              <a:ext cx="1026346" cy="4286063"/>
              <a:chOff x="7302463" y="1624062"/>
              <a:chExt cx="1026346" cy="4286063"/>
            </a:xfrm>
          </p:grpSpPr>
          <p:cxnSp>
            <p:nvCxnSpPr>
              <p:cNvPr id="29" name="Straight Arrow Connector 28"/>
              <p:cNvCxnSpPr/>
              <p:nvPr/>
            </p:nvCxnSpPr>
            <p:spPr>
              <a:xfrm flipH="1">
                <a:off x="7302463" y="1624063"/>
                <a:ext cx="1026344" cy="1"/>
              </a:xfrm>
              <a:prstGeom prst="straightConnector1">
                <a:avLst/>
              </a:prstGeom>
              <a:ln>
                <a:solidFill>
                  <a:srgbClr val="000000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Elbow Connector 32"/>
              <p:cNvCxnSpPr/>
              <p:nvPr/>
            </p:nvCxnSpPr>
            <p:spPr>
              <a:xfrm rot="5400000">
                <a:off x="5672605" y="3253921"/>
                <a:ext cx="4286063" cy="1026345"/>
              </a:xfrm>
              <a:prstGeom prst="bentConnector3">
                <a:avLst>
                  <a:gd name="adj1" fmla="val 99573"/>
                </a:avLst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EDD45-3EDF-D44C-9060-240C8E0CE3AF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8425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1"/>
            <a:ext cx="9144000" cy="844012"/>
            <a:chOff x="0" y="1"/>
            <a:chExt cx="9144000" cy="844012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0" y="844013"/>
              <a:ext cx="9144000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Picture 5" descr="Screen Shot 2015-10-11 at 11.16.20 AM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"/>
              <a:ext cx="1151748" cy="844012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1151748" y="2283"/>
              <a:ext cx="7992252" cy="83210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11013" y="2283"/>
              <a:ext cx="832987" cy="832987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1202040" y="188621"/>
              <a:ext cx="698323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>
                  <a:solidFill>
                    <a:srgbClr val="FFFFFF"/>
                  </a:solidFill>
                  <a:latin typeface="Candara"/>
                  <a:cs typeface="Candara"/>
                </a:rPr>
                <a:t>Obtaining Measurements from Images</a:t>
              </a:r>
              <a:endParaRPr lang="en-US" sz="2400" dirty="0">
                <a:solidFill>
                  <a:srgbClr val="FFFFFF"/>
                </a:solidFill>
                <a:latin typeface="Candara"/>
                <a:cs typeface="Candara"/>
              </a:endParaRPr>
            </a:p>
          </p:txBody>
        </p:sp>
      </p:grpSp>
      <p:sp>
        <p:nvSpPr>
          <p:cNvPr id="13" name="Rectangle 12"/>
          <p:cNvSpPr/>
          <p:nvPr/>
        </p:nvSpPr>
        <p:spPr>
          <a:xfrm>
            <a:off x="402131" y="1196677"/>
            <a:ext cx="1550969" cy="83034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Obtain Image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630631" y="1196677"/>
            <a:ext cx="1550969" cy="83034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Mask Image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859130" y="1196677"/>
            <a:ext cx="1550969" cy="83034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Find Contours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112056" y="1196677"/>
            <a:ext cx="1550969" cy="83034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Save Features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9" name="Right Arrow 18"/>
          <p:cNvSpPr/>
          <p:nvPr/>
        </p:nvSpPr>
        <p:spPr>
          <a:xfrm>
            <a:off x="6472550" y="1403789"/>
            <a:ext cx="578446" cy="484632"/>
          </a:xfrm>
          <a:prstGeom prst="rightArrow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/>
          <p:cNvSpPr/>
          <p:nvPr/>
        </p:nvSpPr>
        <p:spPr>
          <a:xfrm>
            <a:off x="4236303" y="1403789"/>
            <a:ext cx="578446" cy="484632"/>
          </a:xfrm>
          <a:prstGeom prst="rightArrow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/>
          <p:cNvSpPr/>
          <p:nvPr/>
        </p:nvSpPr>
        <p:spPr>
          <a:xfrm>
            <a:off x="2001444" y="1403789"/>
            <a:ext cx="578446" cy="484632"/>
          </a:xfrm>
          <a:prstGeom prst="rightArrow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 descr="Screen Shot 2015-10-13 at 3.19.06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546" y="3111587"/>
            <a:ext cx="2048643" cy="2387845"/>
          </a:xfrm>
          <a:prstGeom prst="rect">
            <a:avLst/>
          </a:prstGeom>
        </p:spPr>
      </p:pic>
      <p:pic>
        <p:nvPicPr>
          <p:cNvPr id="24" name="Picture 23" descr="Screen Shot 2015-10-13 at 3.19.32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0723" y="3111587"/>
            <a:ext cx="2048643" cy="2387845"/>
          </a:xfrm>
          <a:prstGeom prst="rect">
            <a:avLst/>
          </a:prstGeom>
        </p:spPr>
      </p:pic>
      <p:pic>
        <p:nvPicPr>
          <p:cNvPr id="25" name="Picture 24" descr="Screen Shot 2015-10-13 at 3.23.37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8113" y="3111587"/>
            <a:ext cx="2048643" cy="2387845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7063208" y="3111587"/>
            <a:ext cx="191287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Features: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Area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X Position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Y Position</a:t>
            </a:r>
          </a:p>
          <a:p>
            <a:r>
              <a:rPr lang="en-US" dirty="0" smtClean="0"/>
              <a:t>Computed Features:</a:t>
            </a:r>
          </a:p>
          <a:p>
            <a:pPr marL="285750" indent="-285750">
              <a:buFont typeface="Arial"/>
              <a:buChar char="•"/>
            </a:pPr>
            <a:r>
              <a:rPr lang="en-US" dirty="0" err="1" smtClean="0"/>
              <a:t>Δ</a:t>
            </a:r>
            <a:r>
              <a:rPr lang="en-US" dirty="0" smtClean="0"/>
              <a:t> Area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X Velocity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Y Velocity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EDD45-3EDF-D44C-9060-240C8E0CE3AF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6499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1"/>
            <a:ext cx="9144000" cy="844012"/>
            <a:chOff x="0" y="1"/>
            <a:chExt cx="9144000" cy="844012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0" y="844013"/>
              <a:ext cx="9144000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Picture 5" descr="Screen Shot 2015-10-11 at 11.16.20 AM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"/>
              <a:ext cx="1151748" cy="844012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1151748" y="2283"/>
              <a:ext cx="7992252" cy="83210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11013" y="2283"/>
              <a:ext cx="832987" cy="832987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1202040" y="188621"/>
              <a:ext cx="698323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>
                  <a:solidFill>
                    <a:srgbClr val="FFFFFF"/>
                  </a:solidFill>
                  <a:latin typeface="Candara"/>
                  <a:cs typeface="Candara"/>
                </a:rPr>
                <a:t>Algorithm Overview</a:t>
              </a:r>
              <a:endParaRPr lang="en-US" sz="2400" dirty="0">
                <a:solidFill>
                  <a:srgbClr val="FFFFFF"/>
                </a:solidFill>
                <a:latin typeface="Candara"/>
                <a:cs typeface="Candara"/>
              </a:endParaRP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705770" y="1396999"/>
            <a:ext cx="7623039" cy="4781763"/>
            <a:chOff x="705770" y="1396999"/>
            <a:chExt cx="7623039" cy="4781763"/>
          </a:xfrm>
        </p:grpSpPr>
        <p:graphicFrame>
          <p:nvGraphicFramePr>
            <p:cNvPr id="11" name="Diagram 10"/>
            <p:cNvGraphicFramePr/>
            <p:nvPr>
              <p:extLst>
                <p:ext uri="{D42A27DB-BD31-4B8C-83A1-F6EECF244321}">
                  <p14:modId xmlns:p14="http://schemas.microsoft.com/office/powerpoint/2010/main" val="1831431939"/>
                </p:ext>
              </p:extLst>
            </p:nvPr>
          </p:nvGraphicFramePr>
          <p:xfrm>
            <a:off x="705770" y="1396999"/>
            <a:ext cx="6511740" cy="4781763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4" r:lo="rId5" r:qs="rId6" r:cs="rId7"/>
            </a:graphicData>
          </a:graphic>
        </p:graphicFrame>
        <p:grpSp>
          <p:nvGrpSpPr>
            <p:cNvPr id="37" name="Group 36"/>
            <p:cNvGrpSpPr/>
            <p:nvPr/>
          </p:nvGrpSpPr>
          <p:grpSpPr>
            <a:xfrm>
              <a:off x="7302463" y="1624062"/>
              <a:ext cx="1026346" cy="4286063"/>
              <a:chOff x="7302463" y="1624062"/>
              <a:chExt cx="1026346" cy="4286063"/>
            </a:xfrm>
          </p:grpSpPr>
          <p:cxnSp>
            <p:nvCxnSpPr>
              <p:cNvPr id="29" name="Straight Arrow Connector 28"/>
              <p:cNvCxnSpPr/>
              <p:nvPr/>
            </p:nvCxnSpPr>
            <p:spPr>
              <a:xfrm flipH="1">
                <a:off x="7302463" y="1624063"/>
                <a:ext cx="1026344" cy="1"/>
              </a:xfrm>
              <a:prstGeom prst="straightConnector1">
                <a:avLst/>
              </a:prstGeom>
              <a:ln>
                <a:solidFill>
                  <a:srgbClr val="000000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Elbow Connector 32"/>
              <p:cNvCxnSpPr/>
              <p:nvPr/>
            </p:nvCxnSpPr>
            <p:spPr>
              <a:xfrm rot="5400000">
                <a:off x="5672605" y="3253921"/>
                <a:ext cx="4286063" cy="1026345"/>
              </a:xfrm>
              <a:prstGeom prst="bentConnector3">
                <a:avLst>
                  <a:gd name="adj1" fmla="val 99573"/>
                </a:avLst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EDD45-3EDF-D44C-9060-240C8E0CE3AF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96490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1"/>
            <a:ext cx="9144000" cy="844012"/>
            <a:chOff x="0" y="1"/>
            <a:chExt cx="9144000" cy="844012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0" y="844013"/>
              <a:ext cx="9144000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Picture 5" descr="Screen Shot 2015-10-11 at 11.16.20 AM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"/>
              <a:ext cx="1151748" cy="844012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1151748" y="2283"/>
              <a:ext cx="7992252" cy="83210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11013" y="2283"/>
              <a:ext cx="832987" cy="832987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1202040" y="188621"/>
              <a:ext cx="698323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>
                  <a:solidFill>
                    <a:srgbClr val="FFFFFF"/>
                  </a:solidFill>
                  <a:latin typeface="Candara"/>
                  <a:cs typeface="Candara"/>
                </a:rPr>
                <a:t>Generating Hypotheses</a:t>
              </a:r>
              <a:endParaRPr lang="en-US" sz="2400" dirty="0">
                <a:solidFill>
                  <a:srgbClr val="FFFFFF"/>
                </a:solidFill>
                <a:latin typeface="Candara"/>
                <a:cs typeface="Candara"/>
              </a:endParaRPr>
            </a:p>
          </p:txBody>
        </p:sp>
      </p:grpSp>
      <p:sp>
        <p:nvSpPr>
          <p:cNvPr id="10" name="Oval 9"/>
          <p:cNvSpPr/>
          <p:nvPr/>
        </p:nvSpPr>
        <p:spPr>
          <a:xfrm>
            <a:off x="1016000" y="2451100"/>
            <a:ext cx="279400" cy="279400"/>
          </a:xfrm>
          <a:prstGeom prst="ellipse">
            <a:avLst/>
          </a:prstGeom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803400" y="4203700"/>
            <a:ext cx="279400" cy="279400"/>
          </a:xfrm>
          <a:prstGeom prst="ellipse">
            <a:avLst/>
          </a:prstGeom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73980" y="1111201"/>
            <a:ext cx="36561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Objects of interest are detected at t0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8487585" y="1111201"/>
            <a:ext cx="378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t0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EDD45-3EDF-D44C-9060-240C8E0CE3AF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48879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1"/>
            <a:ext cx="9144000" cy="844012"/>
            <a:chOff x="0" y="1"/>
            <a:chExt cx="9144000" cy="844012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0" y="844013"/>
              <a:ext cx="9144000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Picture 5" descr="Screen Shot 2015-10-11 at 11.16.20 AM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"/>
              <a:ext cx="1151748" cy="844012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1151748" y="2283"/>
              <a:ext cx="7992252" cy="83210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11013" y="2283"/>
              <a:ext cx="832987" cy="832987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1202040" y="188621"/>
              <a:ext cx="698323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FFFFFF"/>
                  </a:solidFill>
                  <a:latin typeface="Candara"/>
                  <a:cs typeface="Candara"/>
                </a:rPr>
                <a:t>Generating Hypotheses</a:t>
              </a:r>
            </a:p>
          </p:txBody>
        </p:sp>
      </p:grpSp>
      <p:sp>
        <p:nvSpPr>
          <p:cNvPr id="10" name="Oval 9"/>
          <p:cNvSpPr/>
          <p:nvPr/>
        </p:nvSpPr>
        <p:spPr>
          <a:xfrm>
            <a:off x="1016000" y="2451100"/>
            <a:ext cx="279400" cy="279400"/>
          </a:xfrm>
          <a:prstGeom prst="ellipse">
            <a:avLst/>
          </a:prstGeom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803400" y="4203700"/>
            <a:ext cx="279400" cy="279400"/>
          </a:xfrm>
          <a:prstGeom prst="ellipse">
            <a:avLst/>
          </a:prstGeom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1460500" y="2171700"/>
            <a:ext cx="279400" cy="279400"/>
          </a:xfrm>
          <a:prstGeom prst="ellipse">
            <a:avLst/>
          </a:prstGeom>
          <a:solidFill>
            <a:srgbClr val="C050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4419600" y="3327400"/>
            <a:ext cx="279400" cy="279400"/>
          </a:xfrm>
          <a:prstGeom prst="ellipse">
            <a:avLst/>
          </a:prstGeom>
          <a:solidFill>
            <a:srgbClr val="C050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2082800" y="4686300"/>
            <a:ext cx="279400" cy="279400"/>
          </a:xfrm>
          <a:prstGeom prst="ellipse">
            <a:avLst/>
          </a:prstGeom>
          <a:solidFill>
            <a:srgbClr val="C050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736600" y="3606800"/>
            <a:ext cx="279400" cy="279400"/>
          </a:xfrm>
          <a:prstGeom prst="ellipse">
            <a:avLst/>
          </a:prstGeom>
          <a:solidFill>
            <a:srgbClr val="C050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3365500" y="5753100"/>
            <a:ext cx="279400" cy="279400"/>
          </a:xfrm>
          <a:prstGeom prst="ellipse">
            <a:avLst/>
          </a:prstGeom>
          <a:solidFill>
            <a:srgbClr val="C050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3644900" y="1727200"/>
            <a:ext cx="279400" cy="279400"/>
          </a:xfrm>
          <a:prstGeom prst="ellipse">
            <a:avLst/>
          </a:prstGeom>
          <a:solidFill>
            <a:srgbClr val="C050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4902200" y="5892800"/>
            <a:ext cx="279400" cy="279400"/>
          </a:xfrm>
          <a:prstGeom prst="ellipse">
            <a:avLst/>
          </a:prstGeom>
          <a:solidFill>
            <a:srgbClr val="C050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651389" y="1093080"/>
            <a:ext cx="65458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New objects of interest are detected at t1 and they can be associated to form feasible tracks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8487585" y="1111201"/>
            <a:ext cx="378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t1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EDD45-3EDF-D44C-9060-240C8E0CE3AF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48952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1"/>
            <a:ext cx="9144000" cy="844012"/>
            <a:chOff x="0" y="1"/>
            <a:chExt cx="9144000" cy="844012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0" y="844013"/>
              <a:ext cx="9144000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Picture 5" descr="Screen Shot 2015-10-11 at 11.16.20 AM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"/>
              <a:ext cx="1151748" cy="844012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1151748" y="2283"/>
              <a:ext cx="7992252" cy="83210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11013" y="2283"/>
              <a:ext cx="832987" cy="832987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1202040" y="188621"/>
              <a:ext cx="698323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FFFFFF"/>
                  </a:solidFill>
                  <a:latin typeface="Candara"/>
                  <a:cs typeface="Candara"/>
                </a:rPr>
                <a:t>Generating Hypotheses</a:t>
              </a:r>
            </a:p>
          </p:txBody>
        </p:sp>
      </p:grpSp>
      <p:sp>
        <p:nvSpPr>
          <p:cNvPr id="10" name="Oval 9"/>
          <p:cNvSpPr/>
          <p:nvPr/>
        </p:nvSpPr>
        <p:spPr>
          <a:xfrm>
            <a:off x="1016000" y="2451100"/>
            <a:ext cx="279400" cy="279400"/>
          </a:xfrm>
          <a:prstGeom prst="ellipse">
            <a:avLst/>
          </a:prstGeom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803400" y="4203700"/>
            <a:ext cx="279400" cy="279400"/>
          </a:xfrm>
          <a:prstGeom prst="ellipse">
            <a:avLst/>
          </a:prstGeom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1460500" y="2171700"/>
            <a:ext cx="279400" cy="279400"/>
          </a:xfrm>
          <a:prstGeom prst="ellipse">
            <a:avLst/>
          </a:prstGeom>
          <a:solidFill>
            <a:srgbClr val="C050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4419600" y="3327400"/>
            <a:ext cx="279400" cy="279400"/>
          </a:xfrm>
          <a:prstGeom prst="ellipse">
            <a:avLst/>
          </a:prstGeom>
          <a:solidFill>
            <a:srgbClr val="C050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2082800" y="4686300"/>
            <a:ext cx="279400" cy="279400"/>
          </a:xfrm>
          <a:prstGeom prst="ellipse">
            <a:avLst/>
          </a:prstGeom>
          <a:solidFill>
            <a:srgbClr val="C050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736600" y="3606800"/>
            <a:ext cx="279400" cy="279400"/>
          </a:xfrm>
          <a:prstGeom prst="ellipse">
            <a:avLst/>
          </a:prstGeom>
          <a:solidFill>
            <a:srgbClr val="C050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3365500" y="5753100"/>
            <a:ext cx="279400" cy="279400"/>
          </a:xfrm>
          <a:prstGeom prst="ellipse">
            <a:avLst/>
          </a:prstGeom>
          <a:solidFill>
            <a:srgbClr val="C050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3644900" y="1727200"/>
            <a:ext cx="279400" cy="279400"/>
          </a:xfrm>
          <a:prstGeom prst="ellipse">
            <a:avLst/>
          </a:prstGeom>
          <a:solidFill>
            <a:srgbClr val="C050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4902200" y="5892800"/>
            <a:ext cx="279400" cy="279400"/>
          </a:xfrm>
          <a:prstGeom prst="ellipse">
            <a:avLst/>
          </a:prstGeom>
          <a:solidFill>
            <a:srgbClr val="C050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651389" y="1098990"/>
            <a:ext cx="65458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New objects of interest are detected at t1 and they can be associated to form feasible tracks</a:t>
            </a:r>
            <a:endParaRPr lang="en-US" dirty="0"/>
          </a:p>
        </p:txBody>
      </p:sp>
      <p:cxnSp>
        <p:nvCxnSpPr>
          <p:cNvPr id="21" name="Straight Connector 20"/>
          <p:cNvCxnSpPr/>
          <p:nvPr/>
        </p:nvCxnSpPr>
        <p:spPr>
          <a:xfrm flipV="1">
            <a:off x="1151748" y="2320089"/>
            <a:ext cx="448070" cy="26864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1151748" y="1880493"/>
            <a:ext cx="2646294" cy="7082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>
            <a:off x="891502" y="2588732"/>
            <a:ext cx="260246" cy="116004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1151748" y="2588732"/>
            <a:ext cx="3403460" cy="9144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H="1" flipV="1">
            <a:off x="1151748" y="2588732"/>
            <a:ext cx="3891954" cy="344376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1151748" y="2588732"/>
            <a:ext cx="1066800" cy="223461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1151748" y="2588732"/>
            <a:ext cx="2365410" cy="330406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H="1" flipV="1">
            <a:off x="891502" y="3748775"/>
            <a:ext cx="1074687" cy="58612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H="1" flipV="1">
            <a:off x="1599818" y="2320089"/>
            <a:ext cx="366372" cy="201481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flipV="1">
            <a:off x="1943100" y="1880494"/>
            <a:ext cx="1854942" cy="245441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endCxn id="13" idx="3"/>
          </p:cNvCxnSpPr>
          <p:nvPr/>
        </p:nvCxnSpPr>
        <p:spPr>
          <a:xfrm flipV="1">
            <a:off x="1966189" y="3565883"/>
            <a:ext cx="2494328" cy="76902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1943100" y="4334904"/>
            <a:ext cx="3100602" cy="169759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1943100" y="4334904"/>
            <a:ext cx="275448" cy="4884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>
            <a:endCxn id="16" idx="5"/>
          </p:cNvCxnSpPr>
          <p:nvPr/>
        </p:nvCxnSpPr>
        <p:spPr>
          <a:xfrm>
            <a:off x="1943100" y="4334904"/>
            <a:ext cx="1660883" cy="165667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8487585" y="1111201"/>
            <a:ext cx="378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t1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EDD45-3EDF-D44C-9060-240C8E0CE3AF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55205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1"/>
            <a:ext cx="9144000" cy="844012"/>
            <a:chOff x="0" y="1"/>
            <a:chExt cx="9144000" cy="844012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0" y="844013"/>
              <a:ext cx="9144000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Picture 5" descr="Screen Shot 2015-10-11 at 11.16.20 AM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"/>
              <a:ext cx="1151748" cy="844012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1151748" y="2283"/>
              <a:ext cx="7992252" cy="83210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11013" y="2283"/>
              <a:ext cx="832987" cy="832987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1202040" y="188621"/>
              <a:ext cx="698323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>
                  <a:solidFill>
                    <a:srgbClr val="FFFFFF"/>
                  </a:solidFill>
                  <a:latin typeface="Candara"/>
                  <a:cs typeface="Candara"/>
                </a:rPr>
                <a:t>Algorithm Overview</a:t>
              </a:r>
              <a:endParaRPr lang="en-US" sz="2400" dirty="0">
                <a:solidFill>
                  <a:srgbClr val="FFFFFF"/>
                </a:solidFill>
                <a:latin typeface="Candara"/>
                <a:cs typeface="Candara"/>
              </a:endParaRP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705770" y="1396999"/>
            <a:ext cx="7623039" cy="4781763"/>
            <a:chOff x="705770" y="1396999"/>
            <a:chExt cx="7623039" cy="4781763"/>
          </a:xfrm>
        </p:grpSpPr>
        <p:graphicFrame>
          <p:nvGraphicFramePr>
            <p:cNvPr id="11" name="Diagram 10"/>
            <p:cNvGraphicFramePr/>
            <p:nvPr>
              <p:extLst>
                <p:ext uri="{D42A27DB-BD31-4B8C-83A1-F6EECF244321}">
                  <p14:modId xmlns:p14="http://schemas.microsoft.com/office/powerpoint/2010/main" val="3285521594"/>
                </p:ext>
              </p:extLst>
            </p:nvPr>
          </p:nvGraphicFramePr>
          <p:xfrm>
            <a:off x="705770" y="1396999"/>
            <a:ext cx="6511740" cy="4781763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4" r:lo="rId5" r:qs="rId6" r:cs="rId7"/>
            </a:graphicData>
          </a:graphic>
        </p:graphicFrame>
        <p:grpSp>
          <p:nvGrpSpPr>
            <p:cNvPr id="37" name="Group 36"/>
            <p:cNvGrpSpPr/>
            <p:nvPr/>
          </p:nvGrpSpPr>
          <p:grpSpPr>
            <a:xfrm>
              <a:off x="7302463" y="1624062"/>
              <a:ext cx="1026346" cy="4286063"/>
              <a:chOff x="7302463" y="1624062"/>
              <a:chExt cx="1026346" cy="4286063"/>
            </a:xfrm>
          </p:grpSpPr>
          <p:cxnSp>
            <p:nvCxnSpPr>
              <p:cNvPr id="29" name="Straight Arrow Connector 28"/>
              <p:cNvCxnSpPr/>
              <p:nvPr/>
            </p:nvCxnSpPr>
            <p:spPr>
              <a:xfrm flipH="1">
                <a:off x="7302463" y="1624063"/>
                <a:ext cx="1026344" cy="1"/>
              </a:xfrm>
              <a:prstGeom prst="straightConnector1">
                <a:avLst/>
              </a:prstGeom>
              <a:ln>
                <a:solidFill>
                  <a:srgbClr val="000000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Elbow Connector 32"/>
              <p:cNvCxnSpPr/>
              <p:nvPr/>
            </p:nvCxnSpPr>
            <p:spPr>
              <a:xfrm rot="5400000">
                <a:off x="5672605" y="3253921"/>
                <a:ext cx="4286063" cy="1026345"/>
              </a:xfrm>
              <a:prstGeom prst="bentConnector3">
                <a:avLst>
                  <a:gd name="adj1" fmla="val 99573"/>
                </a:avLst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EDD45-3EDF-D44C-9060-240C8E0CE3AF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2203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1"/>
            <a:ext cx="9144000" cy="844012"/>
            <a:chOff x="0" y="1"/>
            <a:chExt cx="9144000" cy="844012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0" y="844013"/>
              <a:ext cx="9144000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Picture 5" descr="Screen Shot 2015-10-11 at 11.16.20 AM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"/>
              <a:ext cx="1151748" cy="844012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1151748" y="2283"/>
              <a:ext cx="7992252" cy="83210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11013" y="2283"/>
              <a:ext cx="832987" cy="832987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1202040" y="188621"/>
              <a:ext cx="698323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>
                  <a:solidFill>
                    <a:srgbClr val="FFFFFF"/>
                  </a:solidFill>
                  <a:latin typeface="Candara"/>
                  <a:cs typeface="Candara"/>
                </a:rPr>
                <a:t>Pruning Hypotheses</a:t>
              </a:r>
              <a:endParaRPr lang="en-US" sz="2400" dirty="0">
                <a:solidFill>
                  <a:srgbClr val="FFFFFF"/>
                </a:solidFill>
                <a:latin typeface="Candara"/>
                <a:cs typeface="Candara"/>
              </a:endParaRPr>
            </a:p>
          </p:txBody>
        </p:sp>
      </p:grpSp>
      <p:sp>
        <p:nvSpPr>
          <p:cNvPr id="10" name="Oval 9"/>
          <p:cNvSpPr/>
          <p:nvPr/>
        </p:nvSpPr>
        <p:spPr>
          <a:xfrm>
            <a:off x="1016000" y="2451100"/>
            <a:ext cx="279400" cy="279400"/>
          </a:xfrm>
          <a:prstGeom prst="ellipse">
            <a:avLst/>
          </a:prstGeom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803400" y="4203700"/>
            <a:ext cx="279400" cy="279400"/>
          </a:xfrm>
          <a:prstGeom prst="ellipse">
            <a:avLst/>
          </a:prstGeom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1460500" y="2171700"/>
            <a:ext cx="279400" cy="279400"/>
          </a:xfrm>
          <a:prstGeom prst="ellipse">
            <a:avLst/>
          </a:prstGeom>
          <a:solidFill>
            <a:srgbClr val="C050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4419600" y="3327400"/>
            <a:ext cx="279400" cy="279400"/>
          </a:xfrm>
          <a:prstGeom prst="ellipse">
            <a:avLst/>
          </a:prstGeom>
          <a:solidFill>
            <a:srgbClr val="C050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2082800" y="4686300"/>
            <a:ext cx="279400" cy="279400"/>
          </a:xfrm>
          <a:prstGeom prst="ellipse">
            <a:avLst/>
          </a:prstGeom>
          <a:solidFill>
            <a:srgbClr val="C050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736600" y="3606800"/>
            <a:ext cx="279400" cy="279400"/>
          </a:xfrm>
          <a:prstGeom prst="ellipse">
            <a:avLst/>
          </a:prstGeom>
          <a:solidFill>
            <a:srgbClr val="C050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3365500" y="5753100"/>
            <a:ext cx="279400" cy="279400"/>
          </a:xfrm>
          <a:prstGeom prst="ellipse">
            <a:avLst/>
          </a:prstGeom>
          <a:solidFill>
            <a:srgbClr val="C050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3644900" y="1727200"/>
            <a:ext cx="279400" cy="279400"/>
          </a:xfrm>
          <a:prstGeom prst="ellipse">
            <a:avLst/>
          </a:prstGeom>
          <a:solidFill>
            <a:srgbClr val="C050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4902200" y="5892800"/>
            <a:ext cx="279400" cy="279400"/>
          </a:xfrm>
          <a:prstGeom prst="ellipse">
            <a:avLst/>
          </a:prstGeom>
          <a:solidFill>
            <a:srgbClr val="C050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635047" y="1098990"/>
            <a:ext cx="6545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These may be down selected using a velocity constraint</a:t>
            </a:r>
            <a:endParaRPr lang="en-US" dirty="0"/>
          </a:p>
        </p:txBody>
      </p:sp>
      <p:cxnSp>
        <p:nvCxnSpPr>
          <p:cNvPr id="21" name="Straight Connector 20"/>
          <p:cNvCxnSpPr/>
          <p:nvPr/>
        </p:nvCxnSpPr>
        <p:spPr>
          <a:xfrm flipV="1">
            <a:off x="1151748" y="2320089"/>
            <a:ext cx="448070" cy="26864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1943100" y="4334904"/>
            <a:ext cx="275448" cy="4884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8487585" y="1111201"/>
            <a:ext cx="378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t1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EDD45-3EDF-D44C-9060-240C8E0CE3AF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40833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1"/>
            <a:ext cx="9144000" cy="844012"/>
            <a:chOff x="0" y="1"/>
            <a:chExt cx="9144000" cy="844012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0" y="844013"/>
              <a:ext cx="9144000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Picture 5" descr="Screen Shot 2015-10-11 at 11.16.20 AM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"/>
              <a:ext cx="1151748" cy="844012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1151748" y="2283"/>
              <a:ext cx="7992252" cy="83210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11013" y="2283"/>
              <a:ext cx="832987" cy="832987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1202040" y="188621"/>
              <a:ext cx="698323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FFFFFF"/>
                  </a:solidFill>
                  <a:latin typeface="Candara"/>
                  <a:cs typeface="Candara"/>
                </a:rPr>
                <a:t>Pruning Hypotheses</a:t>
              </a: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635047" y="1098990"/>
            <a:ext cx="6545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This velocity constraint is used as follows: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8487585" y="1111201"/>
            <a:ext cx="378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t1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EDD45-3EDF-D44C-9060-240C8E0CE3AF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58001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1"/>
            <a:ext cx="9144000" cy="844012"/>
            <a:chOff x="0" y="1"/>
            <a:chExt cx="9144000" cy="844012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0" y="844013"/>
              <a:ext cx="9144000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Picture 5" descr="Screen Shot 2015-10-11 at 11.16.20 AM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"/>
              <a:ext cx="1151748" cy="844012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1151748" y="2283"/>
              <a:ext cx="7992252" cy="83210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11013" y="2283"/>
              <a:ext cx="832987" cy="832987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1202040" y="188621"/>
              <a:ext cx="698323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FFFFFF"/>
                  </a:solidFill>
                  <a:latin typeface="Candara"/>
                  <a:cs typeface="Candara"/>
                </a:rPr>
                <a:t>Pruning Hypotheses</a:t>
              </a:r>
            </a:p>
          </p:txBody>
        </p:sp>
      </p:grpSp>
      <p:sp>
        <p:nvSpPr>
          <p:cNvPr id="10" name="Oval 9"/>
          <p:cNvSpPr/>
          <p:nvPr/>
        </p:nvSpPr>
        <p:spPr>
          <a:xfrm>
            <a:off x="1016000" y="2451100"/>
            <a:ext cx="279400" cy="279400"/>
          </a:xfrm>
          <a:prstGeom prst="ellipse">
            <a:avLst/>
          </a:prstGeom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803400" y="4203700"/>
            <a:ext cx="279400" cy="279400"/>
          </a:xfrm>
          <a:prstGeom prst="ellipse">
            <a:avLst/>
          </a:prstGeom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635047" y="1098990"/>
            <a:ext cx="6545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Propagate the measurement’s state for one period:</a:t>
            </a:r>
            <a:endParaRPr lang="en-US" dirty="0"/>
          </a:p>
        </p:txBody>
      </p:sp>
      <p:cxnSp>
        <p:nvCxnSpPr>
          <p:cNvPr id="21" name="Straight Connector 20"/>
          <p:cNvCxnSpPr/>
          <p:nvPr/>
        </p:nvCxnSpPr>
        <p:spPr>
          <a:xfrm flipV="1">
            <a:off x="1151748" y="2320089"/>
            <a:ext cx="448070" cy="26864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1943100" y="4334904"/>
            <a:ext cx="275448" cy="4884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8487585" y="1111201"/>
            <a:ext cx="378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t1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EDD45-3EDF-D44C-9060-240C8E0CE3AF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3035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1"/>
            <a:ext cx="9144000" cy="844012"/>
            <a:chOff x="0" y="1"/>
            <a:chExt cx="9144000" cy="844012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0" y="844013"/>
              <a:ext cx="9144000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Picture 5" descr="Screen Shot 2015-10-11 at 11.16.20 AM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"/>
              <a:ext cx="1151748" cy="844012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1151748" y="2283"/>
              <a:ext cx="7992252" cy="83210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11013" y="2283"/>
              <a:ext cx="832987" cy="832987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1202040" y="188621"/>
              <a:ext cx="6983237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dirty="0" err="1" smtClean="0">
                  <a:solidFill>
                    <a:srgbClr val="FFFFFF"/>
                  </a:solidFill>
                  <a:latin typeface="Candara"/>
                  <a:cs typeface="Candara"/>
                </a:rPr>
                <a:t>FlyNet</a:t>
              </a:r>
              <a:r>
                <a:rPr lang="en-US" sz="3000" dirty="0" smtClean="0">
                  <a:solidFill>
                    <a:srgbClr val="FFFFFF"/>
                  </a:solidFill>
                  <a:latin typeface="Candara"/>
                  <a:cs typeface="Candara"/>
                </a:rPr>
                <a:t>: System Block Diagram</a:t>
              </a:r>
              <a:endParaRPr lang="en-US" sz="3000" dirty="0">
                <a:solidFill>
                  <a:srgbClr val="FFFFFF"/>
                </a:solidFill>
                <a:latin typeface="Candara"/>
                <a:cs typeface="Candara"/>
              </a:endParaRPr>
            </a:p>
          </p:txBody>
        </p:sp>
      </p:grpSp>
      <p:sp>
        <p:nvSpPr>
          <p:cNvPr id="10" name="Rounded Rectangle 9"/>
          <p:cNvSpPr/>
          <p:nvPr/>
        </p:nvSpPr>
        <p:spPr>
          <a:xfrm>
            <a:off x="6773797" y="3687690"/>
            <a:ext cx="1368792" cy="980573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Flight Control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2356053" y="3687691"/>
            <a:ext cx="1000787" cy="99260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SLAM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4023301" y="3687690"/>
            <a:ext cx="1884221" cy="992605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Planning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4023301" y="2129602"/>
            <a:ext cx="1884221" cy="98659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Target Detection and Tracking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3356840" y="4010995"/>
            <a:ext cx="66646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3" idx="2"/>
            <a:endCxn id="12" idx="0"/>
          </p:cNvCxnSpPr>
          <p:nvPr/>
        </p:nvCxnSpPr>
        <p:spPr>
          <a:xfrm>
            <a:off x="4965412" y="3116192"/>
            <a:ext cx="0" cy="57149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12" idx="3"/>
            <a:endCxn id="10" idx="1"/>
          </p:cNvCxnSpPr>
          <p:nvPr/>
        </p:nvCxnSpPr>
        <p:spPr>
          <a:xfrm flipV="1">
            <a:off x="5907522" y="4177977"/>
            <a:ext cx="866275" cy="601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Rounded Rectangle 35"/>
          <p:cNvSpPr/>
          <p:nvPr/>
        </p:nvSpPr>
        <p:spPr>
          <a:xfrm>
            <a:off x="553472" y="3687691"/>
            <a:ext cx="1324592" cy="992604"/>
          </a:xfrm>
          <a:prstGeom prst="roundRect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Guidance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7" name="Rounded Rectangle 36"/>
          <p:cNvSpPr/>
          <p:nvPr/>
        </p:nvSpPr>
        <p:spPr>
          <a:xfrm>
            <a:off x="4485692" y="1251293"/>
            <a:ext cx="959439" cy="622611"/>
          </a:xfrm>
          <a:prstGeom prst="roundRect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FLiR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9" name="Elbow Connector 38"/>
          <p:cNvCxnSpPr/>
          <p:nvPr/>
        </p:nvCxnSpPr>
        <p:spPr>
          <a:xfrm rot="16200000" flipH="1">
            <a:off x="3090590" y="2818173"/>
            <a:ext cx="12700" cy="3749644"/>
          </a:xfrm>
          <a:prstGeom prst="bentConnector3">
            <a:avLst>
              <a:gd name="adj1" fmla="val 4736844"/>
            </a:avLst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Elbow Connector 39"/>
          <p:cNvCxnSpPr>
            <a:stCxn id="13" idx="1"/>
            <a:endCxn id="11" idx="0"/>
          </p:cNvCxnSpPr>
          <p:nvPr/>
        </p:nvCxnSpPr>
        <p:spPr>
          <a:xfrm rot="10800000" flipV="1">
            <a:off x="2856447" y="2622897"/>
            <a:ext cx="1166854" cy="1064794"/>
          </a:xfrm>
          <a:prstGeom prst="bentConnector2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1878064" y="4196693"/>
            <a:ext cx="477989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Elbow Connector 53"/>
          <p:cNvCxnSpPr>
            <a:stCxn id="10" idx="3"/>
          </p:cNvCxnSpPr>
          <p:nvPr/>
        </p:nvCxnSpPr>
        <p:spPr>
          <a:xfrm flipH="1" flipV="1">
            <a:off x="5907522" y="2887579"/>
            <a:ext cx="2235067" cy="1290398"/>
          </a:xfrm>
          <a:prstGeom prst="bentConnector3">
            <a:avLst>
              <a:gd name="adj1" fmla="val -10228"/>
            </a:avLst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37" idx="2"/>
            <a:endCxn id="13" idx="0"/>
          </p:cNvCxnSpPr>
          <p:nvPr/>
        </p:nvCxnSpPr>
        <p:spPr>
          <a:xfrm>
            <a:off x="4965412" y="1873904"/>
            <a:ext cx="0" cy="255698"/>
          </a:xfrm>
          <a:prstGeom prst="straightConnector1">
            <a:avLst/>
          </a:prstGeom>
          <a:ln>
            <a:solidFill>
              <a:srgbClr val="7030A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Rounded Rectangle 60"/>
          <p:cNvSpPr/>
          <p:nvPr/>
        </p:nvSpPr>
        <p:spPr>
          <a:xfrm>
            <a:off x="7062697" y="5113421"/>
            <a:ext cx="1206804" cy="770036"/>
          </a:xfrm>
          <a:prstGeom prst="round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RC Overrides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62" name="Straight Arrow Connector 61"/>
          <p:cNvCxnSpPr/>
          <p:nvPr/>
        </p:nvCxnSpPr>
        <p:spPr>
          <a:xfrm flipH="1" flipV="1">
            <a:off x="7662737" y="4668263"/>
            <a:ext cx="3362" cy="445158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prstDash val="lg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Elbow Connector 39"/>
          <p:cNvCxnSpPr>
            <a:stCxn id="13" idx="3"/>
            <a:endCxn id="69" idx="2"/>
          </p:cNvCxnSpPr>
          <p:nvPr/>
        </p:nvCxnSpPr>
        <p:spPr>
          <a:xfrm flipV="1">
            <a:off x="5907522" y="2021329"/>
            <a:ext cx="603402" cy="601568"/>
          </a:xfrm>
          <a:prstGeom prst="bentConnector2">
            <a:avLst/>
          </a:prstGeom>
          <a:ln>
            <a:solidFill>
              <a:schemeClr val="accent6">
                <a:lumMod val="50000"/>
              </a:schemeClr>
            </a:solidFill>
            <a:prstDash val="lg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9" name="Rounded Rectangle 68"/>
          <p:cNvSpPr/>
          <p:nvPr/>
        </p:nvSpPr>
        <p:spPr>
          <a:xfrm>
            <a:off x="5907522" y="1251293"/>
            <a:ext cx="1206804" cy="770036"/>
          </a:xfrm>
          <a:prstGeom prst="round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Ground Station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80" name="Elbow Connector 79"/>
          <p:cNvCxnSpPr>
            <a:stCxn id="11" idx="3"/>
            <a:endCxn id="10" idx="2"/>
          </p:cNvCxnSpPr>
          <p:nvPr/>
        </p:nvCxnSpPr>
        <p:spPr>
          <a:xfrm>
            <a:off x="3356840" y="4183993"/>
            <a:ext cx="4101353" cy="484270"/>
          </a:xfrm>
          <a:prstGeom prst="bentConnector4">
            <a:avLst>
              <a:gd name="adj1" fmla="val 5867"/>
              <a:gd name="adj2" fmla="val 174534"/>
            </a:avLst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6" name="Rectangle 95"/>
          <p:cNvSpPr/>
          <p:nvPr/>
        </p:nvSpPr>
        <p:spPr>
          <a:xfrm>
            <a:off x="306336" y="1125098"/>
            <a:ext cx="247136" cy="29820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/>
          <p:cNvSpPr/>
          <p:nvPr/>
        </p:nvSpPr>
        <p:spPr>
          <a:xfrm>
            <a:off x="306336" y="1575701"/>
            <a:ext cx="247136" cy="298203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306336" y="2021329"/>
            <a:ext cx="247136" cy="298203"/>
          </a:xfrm>
          <a:prstGeom prst="rect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/>
          <p:cNvSpPr/>
          <p:nvPr/>
        </p:nvSpPr>
        <p:spPr>
          <a:xfrm>
            <a:off x="306336" y="2471932"/>
            <a:ext cx="247136" cy="29820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1" name="Elbow Connector 39"/>
          <p:cNvCxnSpPr/>
          <p:nvPr/>
        </p:nvCxnSpPr>
        <p:spPr>
          <a:xfrm rot="5400000">
            <a:off x="5641180" y="2878376"/>
            <a:ext cx="1989663" cy="275572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50000"/>
              </a:schemeClr>
            </a:solidFill>
            <a:prstDash val="lgDas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/>
          <p:cNvCxnSpPr/>
          <p:nvPr/>
        </p:nvCxnSpPr>
        <p:spPr>
          <a:xfrm flipH="1">
            <a:off x="5907522" y="4010995"/>
            <a:ext cx="590702" cy="0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prstDash val="lg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9" name="TextBox 108"/>
          <p:cNvSpPr txBox="1"/>
          <p:nvPr/>
        </p:nvSpPr>
        <p:spPr>
          <a:xfrm>
            <a:off x="543693" y="1125098"/>
            <a:ext cx="3781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= Internal Software hosted on Xu4 </a:t>
            </a:r>
            <a:endParaRPr lang="en-US" dirty="0"/>
          </a:p>
        </p:txBody>
      </p:sp>
      <p:sp>
        <p:nvSpPr>
          <p:cNvPr id="110" name="TextBox 109"/>
          <p:cNvSpPr txBox="1"/>
          <p:nvPr/>
        </p:nvSpPr>
        <p:spPr>
          <a:xfrm>
            <a:off x="543693" y="1529286"/>
            <a:ext cx="3781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= Off board system</a:t>
            </a:r>
            <a:endParaRPr lang="en-US" dirty="0"/>
          </a:p>
        </p:txBody>
      </p:sp>
      <p:sp>
        <p:nvSpPr>
          <p:cNvPr id="111" name="TextBox 110"/>
          <p:cNvSpPr txBox="1"/>
          <p:nvPr/>
        </p:nvSpPr>
        <p:spPr>
          <a:xfrm>
            <a:off x="553472" y="1982007"/>
            <a:ext cx="3781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= Sensor</a:t>
            </a:r>
            <a:endParaRPr lang="en-US" dirty="0"/>
          </a:p>
        </p:txBody>
      </p:sp>
      <p:sp>
        <p:nvSpPr>
          <p:cNvPr id="112" name="TextBox 111"/>
          <p:cNvSpPr txBox="1"/>
          <p:nvPr/>
        </p:nvSpPr>
        <p:spPr>
          <a:xfrm>
            <a:off x="543693" y="2438231"/>
            <a:ext cx="3781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= </a:t>
            </a:r>
            <a:r>
              <a:rPr lang="en-US" dirty="0" err="1" smtClean="0"/>
              <a:t>Pixhawk</a:t>
            </a:r>
            <a:endParaRPr lang="en-US" dirty="0"/>
          </a:p>
        </p:txBody>
      </p:sp>
      <p:cxnSp>
        <p:nvCxnSpPr>
          <p:cNvPr id="114" name="Straight Connector 113"/>
          <p:cNvCxnSpPr/>
          <p:nvPr/>
        </p:nvCxnSpPr>
        <p:spPr>
          <a:xfrm>
            <a:off x="363229" y="5647038"/>
            <a:ext cx="36092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/>
          <p:cNvCxnSpPr/>
          <p:nvPr/>
        </p:nvCxnSpPr>
        <p:spPr>
          <a:xfrm>
            <a:off x="363229" y="6314303"/>
            <a:ext cx="3609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/>
          <p:cNvCxnSpPr/>
          <p:nvPr/>
        </p:nvCxnSpPr>
        <p:spPr>
          <a:xfrm>
            <a:off x="363229" y="6676562"/>
            <a:ext cx="360928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8" name="TextBox 117"/>
          <p:cNvSpPr txBox="1"/>
          <p:nvPr/>
        </p:nvSpPr>
        <p:spPr>
          <a:xfrm>
            <a:off x="733936" y="5461303"/>
            <a:ext cx="32893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= Internal software connection </a:t>
            </a:r>
            <a:br>
              <a:rPr lang="en-US" dirty="0" smtClean="0"/>
            </a:br>
            <a:r>
              <a:rPr lang="en-US" dirty="0" smtClean="0"/>
              <a:t>    using ROS publish/subscribe</a:t>
            </a:r>
          </a:p>
        </p:txBody>
      </p:sp>
      <p:sp>
        <p:nvSpPr>
          <p:cNvPr id="119" name="TextBox 118"/>
          <p:cNvSpPr txBox="1"/>
          <p:nvPr/>
        </p:nvSpPr>
        <p:spPr>
          <a:xfrm>
            <a:off x="733936" y="6107634"/>
            <a:ext cx="3781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= USB connection</a:t>
            </a:r>
          </a:p>
        </p:txBody>
      </p:sp>
      <p:sp>
        <p:nvSpPr>
          <p:cNvPr id="120" name="TextBox 119"/>
          <p:cNvSpPr txBox="1"/>
          <p:nvPr/>
        </p:nvSpPr>
        <p:spPr>
          <a:xfrm>
            <a:off x="733936" y="6476966"/>
            <a:ext cx="3289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= Wireless link</a:t>
            </a:r>
          </a:p>
        </p:txBody>
      </p:sp>
      <p:cxnSp>
        <p:nvCxnSpPr>
          <p:cNvPr id="123" name="Straight Connector 122"/>
          <p:cNvCxnSpPr/>
          <p:nvPr/>
        </p:nvCxnSpPr>
        <p:spPr>
          <a:xfrm>
            <a:off x="3954343" y="5667972"/>
            <a:ext cx="360928" cy="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4" name="TextBox 123"/>
          <p:cNvSpPr txBox="1"/>
          <p:nvPr/>
        </p:nvSpPr>
        <p:spPr>
          <a:xfrm>
            <a:off x="4325050" y="5461303"/>
            <a:ext cx="3781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= SPI Video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EDD45-3EDF-D44C-9060-240C8E0CE3A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7468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1"/>
            <a:ext cx="9144000" cy="844012"/>
            <a:chOff x="0" y="1"/>
            <a:chExt cx="9144000" cy="844012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0" y="844013"/>
              <a:ext cx="9144000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Picture 5" descr="Screen Shot 2015-10-11 at 11.16.20 AM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"/>
              <a:ext cx="1151748" cy="844012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1151748" y="2283"/>
              <a:ext cx="7992252" cy="83210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11013" y="2283"/>
              <a:ext cx="832987" cy="832987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1202040" y="188621"/>
              <a:ext cx="698323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FFFFFF"/>
                  </a:solidFill>
                  <a:latin typeface="Candara"/>
                  <a:cs typeface="Candara"/>
                </a:rPr>
                <a:t>Pruning Hypotheses</a:t>
              </a:r>
            </a:p>
          </p:txBody>
        </p:sp>
      </p:grpSp>
      <p:sp>
        <p:nvSpPr>
          <p:cNvPr id="10" name="Oval 9"/>
          <p:cNvSpPr/>
          <p:nvPr/>
        </p:nvSpPr>
        <p:spPr>
          <a:xfrm>
            <a:off x="1016000" y="2451100"/>
            <a:ext cx="279400" cy="279400"/>
          </a:xfrm>
          <a:prstGeom prst="ellipse">
            <a:avLst/>
          </a:prstGeom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803400" y="4203700"/>
            <a:ext cx="279400" cy="279400"/>
          </a:xfrm>
          <a:prstGeom prst="ellipse">
            <a:avLst/>
          </a:prstGeom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635047" y="1098990"/>
            <a:ext cx="6545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Apply an error bound:</a:t>
            </a:r>
            <a:endParaRPr lang="en-US" dirty="0"/>
          </a:p>
        </p:txBody>
      </p:sp>
      <p:cxnSp>
        <p:nvCxnSpPr>
          <p:cNvPr id="21" name="Straight Connector 20"/>
          <p:cNvCxnSpPr/>
          <p:nvPr/>
        </p:nvCxnSpPr>
        <p:spPr>
          <a:xfrm flipV="1">
            <a:off x="1151748" y="2320089"/>
            <a:ext cx="448070" cy="26864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1943100" y="4334904"/>
            <a:ext cx="275448" cy="4884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8487585" y="1111201"/>
            <a:ext cx="378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t1</a:t>
            </a:r>
            <a:endParaRPr lang="en-US" dirty="0"/>
          </a:p>
        </p:txBody>
      </p:sp>
      <p:sp>
        <p:nvSpPr>
          <p:cNvPr id="2" name="Oval 1"/>
          <p:cNvSpPr/>
          <p:nvPr/>
        </p:nvSpPr>
        <p:spPr>
          <a:xfrm>
            <a:off x="1138244" y="1870663"/>
            <a:ext cx="923147" cy="898852"/>
          </a:xfrm>
          <a:prstGeom prst="ellipse">
            <a:avLst/>
          </a:prstGeom>
          <a:noFill/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1756974" y="4373917"/>
            <a:ext cx="923147" cy="898852"/>
          </a:xfrm>
          <a:prstGeom prst="ellipse">
            <a:avLst/>
          </a:prstGeom>
          <a:noFill/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EDD45-3EDF-D44C-9060-240C8E0CE3AF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36847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1"/>
            <a:ext cx="9144000" cy="844012"/>
            <a:chOff x="0" y="1"/>
            <a:chExt cx="9144000" cy="844012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0" y="844013"/>
              <a:ext cx="9144000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Picture 5" descr="Screen Shot 2015-10-11 at 11.16.20 AM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"/>
              <a:ext cx="1151748" cy="844012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1151748" y="2283"/>
              <a:ext cx="7992252" cy="83210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11013" y="2283"/>
              <a:ext cx="832987" cy="832987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1202040" y="188621"/>
              <a:ext cx="698323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FFFFFF"/>
                  </a:solidFill>
                  <a:latin typeface="Candara"/>
                  <a:cs typeface="Candara"/>
                </a:rPr>
                <a:t>Pruning Hypotheses</a:t>
              </a:r>
            </a:p>
          </p:txBody>
        </p:sp>
      </p:grpSp>
      <p:sp>
        <p:nvSpPr>
          <p:cNvPr id="10" name="Oval 9"/>
          <p:cNvSpPr/>
          <p:nvPr/>
        </p:nvSpPr>
        <p:spPr>
          <a:xfrm>
            <a:off x="1016000" y="2451100"/>
            <a:ext cx="279400" cy="279400"/>
          </a:xfrm>
          <a:prstGeom prst="ellipse">
            <a:avLst/>
          </a:prstGeom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803400" y="4203700"/>
            <a:ext cx="279400" cy="279400"/>
          </a:xfrm>
          <a:prstGeom prst="ellipse">
            <a:avLst/>
          </a:prstGeom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1460500" y="2171700"/>
            <a:ext cx="279400" cy="279400"/>
          </a:xfrm>
          <a:prstGeom prst="ellipse">
            <a:avLst/>
          </a:prstGeom>
          <a:solidFill>
            <a:srgbClr val="C050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4419600" y="3327400"/>
            <a:ext cx="279400" cy="279400"/>
          </a:xfrm>
          <a:prstGeom prst="ellipse">
            <a:avLst/>
          </a:prstGeom>
          <a:solidFill>
            <a:srgbClr val="C050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2082800" y="4686300"/>
            <a:ext cx="279400" cy="279400"/>
          </a:xfrm>
          <a:prstGeom prst="ellipse">
            <a:avLst/>
          </a:prstGeom>
          <a:solidFill>
            <a:srgbClr val="C050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736600" y="3606800"/>
            <a:ext cx="279400" cy="279400"/>
          </a:xfrm>
          <a:prstGeom prst="ellipse">
            <a:avLst/>
          </a:prstGeom>
          <a:solidFill>
            <a:srgbClr val="C050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3365500" y="5753100"/>
            <a:ext cx="279400" cy="279400"/>
          </a:xfrm>
          <a:prstGeom prst="ellipse">
            <a:avLst/>
          </a:prstGeom>
          <a:solidFill>
            <a:srgbClr val="C050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3644900" y="1727200"/>
            <a:ext cx="279400" cy="279400"/>
          </a:xfrm>
          <a:prstGeom prst="ellipse">
            <a:avLst/>
          </a:prstGeom>
          <a:solidFill>
            <a:srgbClr val="C050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4902200" y="5892800"/>
            <a:ext cx="279400" cy="279400"/>
          </a:xfrm>
          <a:prstGeom prst="ellipse">
            <a:avLst/>
          </a:prstGeom>
          <a:solidFill>
            <a:srgbClr val="C050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635047" y="1098990"/>
            <a:ext cx="6545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Prune hypotheses down to those that fit within velocity constraint</a:t>
            </a:r>
            <a:endParaRPr lang="en-US" dirty="0"/>
          </a:p>
        </p:txBody>
      </p:sp>
      <p:cxnSp>
        <p:nvCxnSpPr>
          <p:cNvPr id="21" name="Straight Connector 20"/>
          <p:cNvCxnSpPr/>
          <p:nvPr/>
        </p:nvCxnSpPr>
        <p:spPr>
          <a:xfrm flipV="1">
            <a:off x="1151748" y="2320089"/>
            <a:ext cx="448070" cy="26864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1943100" y="4334904"/>
            <a:ext cx="275448" cy="4884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8487585" y="1111201"/>
            <a:ext cx="378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t1</a:t>
            </a:r>
            <a:endParaRPr lang="en-US" dirty="0"/>
          </a:p>
        </p:txBody>
      </p:sp>
      <p:sp>
        <p:nvSpPr>
          <p:cNvPr id="22" name="Oval 21"/>
          <p:cNvSpPr/>
          <p:nvPr/>
        </p:nvSpPr>
        <p:spPr>
          <a:xfrm>
            <a:off x="1756974" y="4373917"/>
            <a:ext cx="923147" cy="898852"/>
          </a:xfrm>
          <a:prstGeom prst="ellipse">
            <a:avLst/>
          </a:prstGeom>
          <a:noFill/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1138244" y="1870663"/>
            <a:ext cx="923147" cy="898852"/>
          </a:xfrm>
          <a:prstGeom prst="ellipse">
            <a:avLst/>
          </a:prstGeom>
          <a:noFill/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EDD45-3EDF-D44C-9060-240C8E0CE3AF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90733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1"/>
            <a:ext cx="9144000" cy="844012"/>
            <a:chOff x="0" y="1"/>
            <a:chExt cx="9144000" cy="844012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0" y="844013"/>
              <a:ext cx="9144000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Picture 5" descr="Screen Shot 2015-10-11 at 11.16.20 AM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"/>
              <a:ext cx="1151748" cy="844012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1151748" y="2283"/>
              <a:ext cx="7992252" cy="83210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11013" y="2283"/>
              <a:ext cx="832987" cy="832987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1202040" y="188621"/>
              <a:ext cx="698323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>
                  <a:solidFill>
                    <a:srgbClr val="FFFFFF"/>
                  </a:solidFill>
                  <a:latin typeface="Candara"/>
                  <a:cs typeface="Candara"/>
                </a:rPr>
                <a:t>Algorithm Overview</a:t>
              </a:r>
              <a:endParaRPr lang="en-US" sz="2400" dirty="0">
                <a:solidFill>
                  <a:srgbClr val="FFFFFF"/>
                </a:solidFill>
                <a:latin typeface="Candara"/>
                <a:cs typeface="Candara"/>
              </a:endParaRP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705770" y="1396999"/>
            <a:ext cx="7623039" cy="4781763"/>
            <a:chOff x="705770" y="1396999"/>
            <a:chExt cx="7623039" cy="4781763"/>
          </a:xfrm>
        </p:grpSpPr>
        <p:graphicFrame>
          <p:nvGraphicFramePr>
            <p:cNvPr id="11" name="Diagram 10"/>
            <p:cNvGraphicFramePr/>
            <p:nvPr>
              <p:extLst>
                <p:ext uri="{D42A27DB-BD31-4B8C-83A1-F6EECF244321}">
                  <p14:modId xmlns:p14="http://schemas.microsoft.com/office/powerpoint/2010/main" val="3259440978"/>
                </p:ext>
              </p:extLst>
            </p:nvPr>
          </p:nvGraphicFramePr>
          <p:xfrm>
            <a:off x="705770" y="1396999"/>
            <a:ext cx="6511740" cy="4781763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4" r:lo="rId5" r:qs="rId6" r:cs="rId7"/>
            </a:graphicData>
          </a:graphic>
        </p:graphicFrame>
        <p:grpSp>
          <p:nvGrpSpPr>
            <p:cNvPr id="37" name="Group 36"/>
            <p:cNvGrpSpPr/>
            <p:nvPr/>
          </p:nvGrpSpPr>
          <p:grpSpPr>
            <a:xfrm>
              <a:off x="7302463" y="1624062"/>
              <a:ext cx="1026346" cy="4286063"/>
              <a:chOff x="7302463" y="1624062"/>
              <a:chExt cx="1026346" cy="4286063"/>
            </a:xfrm>
          </p:grpSpPr>
          <p:cxnSp>
            <p:nvCxnSpPr>
              <p:cNvPr id="29" name="Straight Arrow Connector 28"/>
              <p:cNvCxnSpPr/>
              <p:nvPr/>
            </p:nvCxnSpPr>
            <p:spPr>
              <a:xfrm flipH="1">
                <a:off x="7302463" y="1624063"/>
                <a:ext cx="1026344" cy="1"/>
              </a:xfrm>
              <a:prstGeom prst="straightConnector1">
                <a:avLst/>
              </a:prstGeom>
              <a:ln>
                <a:solidFill>
                  <a:srgbClr val="000000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Elbow Connector 32"/>
              <p:cNvCxnSpPr/>
              <p:nvPr/>
            </p:nvCxnSpPr>
            <p:spPr>
              <a:xfrm rot="5400000">
                <a:off x="5672605" y="3253921"/>
                <a:ext cx="4286063" cy="1026345"/>
              </a:xfrm>
              <a:prstGeom prst="bentConnector3">
                <a:avLst>
                  <a:gd name="adj1" fmla="val 99573"/>
                </a:avLst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EDD45-3EDF-D44C-9060-240C8E0CE3AF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08758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1"/>
            <a:ext cx="9144000" cy="844012"/>
            <a:chOff x="0" y="1"/>
            <a:chExt cx="9144000" cy="844012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0" y="844013"/>
              <a:ext cx="9144000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Picture 5" descr="Screen Shot 2015-10-11 at 11.16.20 AM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"/>
              <a:ext cx="1151748" cy="844012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1151748" y="2283"/>
              <a:ext cx="7992252" cy="83210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11013" y="2283"/>
              <a:ext cx="832987" cy="832987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1202040" y="188621"/>
              <a:ext cx="698323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>
                  <a:solidFill>
                    <a:srgbClr val="FFFFFF"/>
                  </a:solidFill>
                  <a:latin typeface="Candara"/>
                  <a:cs typeface="Candara"/>
                </a:rPr>
                <a:t>Prune Feasible Tracks</a:t>
              </a:r>
              <a:endParaRPr lang="en-US" sz="2400" dirty="0">
                <a:solidFill>
                  <a:srgbClr val="FFFFFF"/>
                </a:solidFill>
                <a:latin typeface="Candara"/>
                <a:cs typeface="Candara"/>
              </a:endParaRPr>
            </a:p>
          </p:txBody>
        </p:sp>
      </p:grpSp>
      <p:sp>
        <p:nvSpPr>
          <p:cNvPr id="10" name="Oval 9"/>
          <p:cNvSpPr/>
          <p:nvPr/>
        </p:nvSpPr>
        <p:spPr>
          <a:xfrm>
            <a:off x="1016000" y="2451100"/>
            <a:ext cx="279400" cy="279400"/>
          </a:xfrm>
          <a:prstGeom prst="ellipse">
            <a:avLst/>
          </a:prstGeom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803400" y="4203700"/>
            <a:ext cx="279400" cy="279400"/>
          </a:xfrm>
          <a:prstGeom prst="ellipse">
            <a:avLst/>
          </a:prstGeom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1460500" y="2171700"/>
            <a:ext cx="279400" cy="279400"/>
          </a:xfrm>
          <a:prstGeom prst="ellipse">
            <a:avLst/>
          </a:prstGeom>
          <a:solidFill>
            <a:srgbClr val="C050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4419600" y="3327400"/>
            <a:ext cx="279400" cy="279400"/>
          </a:xfrm>
          <a:prstGeom prst="ellipse">
            <a:avLst/>
          </a:prstGeom>
          <a:solidFill>
            <a:srgbClr val="C050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2082800" y="4686300"/>
            <a:ext cx="279400" cy="279400"/>
          </a:xfrm>
          <a:prstGeom prst="ellipse">
            <a:avLst/>
          </a:prstGeom>
          <a:solidFill>
            <a:srgbClr val="C050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736600" y="3606800"/>
            <a:ext cx="279400" cy="279400"/>
          </a:xfrm>
          <a:prstGeom prst="ellipse">
            <a:avLst/>
          </a:prstGeom>
          <a:solidFill>
            <a:srgbClr val="C050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3365500" y="5753100"/>
            <a:ext cx="279400" cy="279400"/>
          </a:xfrm>
          <a:prstGeom prst="ellipse">
            <a:avLst/>
          </a:prstGeom>
          <a:solidFill>
            <a:srgbClr val="C050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3644900" y="1727200"/>
            <a:ext cx="279400" cy="279400"/>
          </a:xfrm>
          <a:prstGeom prst="ellipse">
            <a:avLst/>
          </a:prstGeom>
          <a:solidFill>
            <a:srgbClr val="C050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4902200" y="5892800"/>
            <a:ext cx="279400" cy="279400"/>
          </a:xfrm>
          <a:prstGeom prst="ellipse">
            <a:avLst/>
          </a:prstGeom>
          <a:solidFill>
            <a:srgbClr val="C050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2670519" y="4546600"/>
            <a:ext cx="279400" cy="279400"/>
          </a:xfrm>
          <a:prstGeom prst="ellipse">
            <a:avLst/>
          </a:prstGeom>
          <a:solidFill>
            <a:srgbClr val="008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6755298" y="1447800"/>
            <a:ext cx="279400" cy="279400"/>
          </a:xfrm>
          <a:prstGeom prst="ellipse">
            <a:avLst/>
          </a:prstGeom>
          <a:solidFill>
            <a:srgbClr val="008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7274068" y="3327400"/>
            <a:ext cx="279400" cy="279400"/>
          </a:xfrm>
          <a:prstGeom prst="ellipse">
            <a:avLst/>
          </a:prstGeom>
          <a:solidFill>
            <a:srgbClr val="008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221180" y="5373008"/>
            <a:ext cx="279400" cy="279400"/>
          </a:xfrm>
          <a:prstGeom prst="ellipse">
            <a:avLst/>
          </a:prstGeom>
          <a:solidFill>
            <a:srgbClr val="008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5539405" y="2324100"/>
            <a:ext cx="279400" cy="279400"/>
          </a:xfrm>
          <a:prstGeom prst="ellipse">
            <a:avLst/>
          </a:prstGeom>
          <a:solidFill>
            <a:srgbClr val="008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5972689" y="4826000"/>
            <a:ext cx="279400" cy="279400"/>
          </a:xfrm>
          <a:prstGeom prst="ellipse">
            <a:avLst/>
          </a:prstGeom>
          <a:solidFill>
            <a:srgbClr val="008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2033315" y="2171700"/>
            <a:ext cx="279400" cy="279400"/>
          </a:xfrm>
          <a:prstGeom prst="ellipse">
            <a:avLst/>
          </a:prstGeom>
          <a:solidFill>
            <a:srgbClr val="008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2235200" y="5233308"/>
            <a:ext cx="279400" cy="279400"/>
          </a:xfrm>
          <a:prstGeom prst="ellipse">
            <a:avLst/>
          </a:prstGeom>
          <a:solidFill>
            <a:srgbClr val="008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/>
          <p:cNvCxnSpPr/>
          <p:nvPr/>
        </p:nvCxnSpPr>
        <p:spPr>
          <a:xfrm flipV="1">
            <a:off x="1151748" y="2311400"/>
            <a:ext cx="460283" cy="2921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1612031" y="2311400"/>
            <a:ext cx="62316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1929552" y="4334904"/>
            <a:ext cx="305648" cy="49109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V="1">
            <a:off x="2235200" y="4686300"/>
            <a:ext cx="585854" cy="1397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2235200" y="4826000"/>
            <a:ext cx="127001" cy="54700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8487585" y="1111201"/>
            <a:ext cx="378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t2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635047" y="1098990"/>
            <a:ext cx="6545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Continue to form feasible tracks until tracks become improbable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EDD45-3EDF-D44C-9060-240C8E0CE3AF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34494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1"/>
            <a:ext cx="9144000" cy="844012"/>
            <a:chOff x="0" y="1"/>
            <a:chExt cx="9144000" cy="844012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0" y="844013"/>
              <a:ext cx="9144000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Picture 5" descr="Screen Shot 2015-10-11 at 11.16.20 AM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"/>
              <a:ext cx="1151748" cy="844012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1151748" y="2283"/>
              <a:ext cx="7992252" cy="83210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11013" y="2283"/>
              <a:ext cx="832987" cy="832987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1202040" y="188621"/>
              <a:ext cx="698323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>
                  <a:solidFill>
                    <a:srgbClr val="FFFFFF"/>
                  </a:solidFill>
                  <a:latin typeface="Candara"/>
                  <a:cs typeface="Candara"/>
                </a:rPr>
                <a:t>Algorithm Overview</a:t>
              </a:r>
              <a:endParaRPr lang="en-US" sz="2400" dirty="0">
                <a:solidFill>
                  <a:srgbClr val="FFFFFF"/>
                </a:solidFill>
                <a:latin typeface="Candara"/>
                <a:cs typeface="Candara"/>
              </a:endParaRP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705770" y="1396999"/>
            <a:ext cx="7623039" cy="4781763"/>
            <a:chOff x="705770" y="1396999"/>
            <a:chExt cx="7623039" cy="4781763"/>
          </a:xfrm>
        </p:grpSpPr>
        <p:graphicFrame>
          <p:nvGraphicFramePr>
            <p:cNvPr id="11" name="Diagram 10"/>
            <p:cNvGraphicFramePr/>
            <p:nvPr>
              <p:extLst>
                <p:ext uri="{D42A27DB-BD31-4B8C-83A1-F6EECF244321}">
                  <p14:modId xmlns:p14="http://schemas.microsoft.com/office/powerpoint/2010/main" val="3389204008"/>
                </p:ext>
              </p:extLst>
            </p:nvPr>
          </p:nvGraphicFramePr>
          <p:xfrm>
            <a:off x="705770" y="1396999"/>
            <a:ext cx="6511740" cy="4781763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4" r:lo="rId5" r:qs="rId6" r:cs="rId7"/>
            </a:graphicData>
          </a:graphic>
        </p:graphicFrame>
        <p:grpSp>
          <p:nvGrpSpPr>
            <p:cNvPr id="37" name="Group 36"/>
            <p:cNvGrpSpPr/>
            <p:nvPr/>
          </p:nvGrpSpPr>
          <p:grpSpPr>
            <a:xfrm>
              <a:off x="7302463" y="1624062"/>
              <a:ext cx="1026346" cy="4286063"/>
              <a:chOff x="7302463" y="1624062"/>
              <a:chExt cx="1026346" cy="4286063"/>
            </a:xfrm>
          </p:grpSpPr>
          <p:cxnSp>
            <p:nvCxnSpPr>
              <p:cNvPr id="29" name="Straight Arrow Connector 28"/>
              <p:cNvCxnSpPr/>
              <p:nvPr/>
            </p:nvCxnSpPr>
            <p:spPr>
              <a:xfrm flipH="1">
                <a:off x="7302463" y="1624063"/>
                <a:ext cx="1026344" cy="1"/>
              </a:xfrm>
              <a:prstGeom prst="straightConnector1">
                <a:avLst/>
              </a:prstGeom>
              <a:ln>
                <a:solidFill>
                  <a:srgbClr val="000000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Elbow Connector 32"/>
              <p:cNvCxnSpPr/>
              <p:nvPr/>
            </p:nvCxnSpPr>
            <p:spPr>
              <a:xfrm rot="5400000">
                <a:off x="5672605" y="3253921"/>
                <a:ext cx="4286063" cy="1026345"/>
              </a:xfrm>
              <a:prstGeom prst="bentConnector3">
                <a:avLst>
                  <a:gd name="adj1" fmla="val 99573"/>
                </a:avLst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EDD45-3EDF-D44C-9060-240C8E0CE3AF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87171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1"/>
            <a:ext cx="9144000" cy="844012"/>
            <a:chOff x="0" y="1"/>
            <a:chExt cx="9144000" cy="844012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0" y="844013"/>
              <a:ext cx="9144000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Picture 5" descr="Screen Shot 2015-10-11 at 11.16.20 AM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"/>
              <a:ext cx="1151748" cy="844012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1151748" y="2283"/>
              <a:ext cx="7992252" cy="83210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11013" y="2283"/>
              <a:ext cx="832987" cy="832987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1202040" y="188621"/>
              <a:ext cx="698323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>
                  <a:solidFill>
                    <a:srgbClr val="FFFFFF"/>
                  </a:solidFill>
                  <a:latin typeface="Candara"/>
                  <a:cs typeface="Candara"/>
                </a:rPr>
                <a:t>Prune Feasible Tracks</a:t>
              </a:r>
              <a:endParaRPr lang="en-US" sz="2400" dirty="0">
                <a:solidFill>
                  <a:srgbClr val="FFFFFF"/>
                </a:solidFill>
                <a:latin typeface="Candara"/>
                <a:cs typeface="Candara"/>
              </a:endParaRPr>
            </a:p>
          </p:txBody>
        </p:sp>
      </p:grpSp>
      <p:sp>
        <p:nvSpPr>
          <p:cNvPr id="10" name="Oval 9"/>
          <p:cNvSpPr/>
          <p:nvPr/>
        </p:nvSpPr>
        <p:spPr>
          <a:xfrm>
            <a:off x="1016000" y="2451100"/>
            <a:ext cx="279400" cy="279400"/>
          </a:xfrm>
          <a:prstGeom prst="ellipse">
            <a:avLst/>
          </a:prstGeom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803400" y="4203700"/>
            <a:ext cx="279400" cy="279400"/>
          </a:xfrm>
          <a:prstGeom prst="ellipse">
            <a:avLst/>
          </a:prstGeom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1460500" y="2171700"/>
            <a:ext cx="279400" cy="279400"/>
          </a:xfrm>
          <a:prstGeom prst="ellipse">
            <a:avLst/>
          </a:prstGeom>
          <a:solidFill>
            <a:srgbClr val="C050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4419600" y="3327400"/>
            <a:ext cx="279400" cy="279400"/>
          </a:xfrm>
          <a:prstGeom prst="ellipse">
            <a:avLst/>
          </a:prstGeom>
          <a:solidFill>
            <a:srgbClr val="C050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2082800" y="4686300"/>
            <a:ext cx="279400" cy="279400"/>
          </a:xfrm>
          <a:prstGeom prst="ellipse">
            <a:avLst/>
          </a:prstGeom>
          <a:solidFill>
            <a:srgbClr val="C050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736600" y="3606800"/>
            <a:ext cx="279400" cy="279400"/>
          </a:xfrm>
          <a:prstGeom prst="ellipse">
            <a:avLst/>
          </a:prstGeom>
          <a:solidFill>
            <a:srgbClr val="C050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3365500" y="5753100"/>
            <a:ext cx="279400" cy="279400"/>
          </a:xfrm>
          <a:prstGeom prst="ellipse">
            <a:avLst/>
          </a:prstGeom>
          <a:solidFill>
            <a:srgbClr val="C050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3644900" y="1727200"/>
            <a:ext cx="279400" cy="279400"/>
          </a:xfrm>
          <a:prstGeom prst="ellipse">
            <a:avLst/>
          </a:prstGeom>
          <a:solidFill>
            <a:srgbClr val="C050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4902200" y="5892800"/>
            <a:ext cx="279400" cy="279400"/>
          </a:xfrm>
          <a:prstGeom prst="ellipse">
            <a:avLst/>
          </a:prstGeom>
          <a:solidFill>
            <a:srgbClr val="C050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2670519" y="4546600"/>
            <a:ext cx="279400" cy="279400"/>
          </a:xfrm>
          <a:prstGeom prst="ellipse">
            <a:avLst/>
          </a:prstGeom>
          <a:solidFill>
            <a:srgbClr val="008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6755298" y="1447800"/>
            <a:ext cx="279400" cy="279400"/>
          </a:xfrm>
          <a:prstGeom prst="ellipse">
            <a:avLst/>
          </a:prstGeom>
          <a:solidFill>
            <a:srgbClr val="008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7274068" y="3327400"/>
            <a:ext cx="279400" cy="279400"/>
          </a:xfrm>
          <a:prstGeom prst="ellipse">
            <a:avLst/>
          </a:prstGeom>
          <a:solidFill>
            <a:srgbClr val="008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221180" y="5373008"/>
            <a:ext cx="279400" cy="279400"/>
          </a:xfrm>
          <a:prstGeom prst="ellipse">
            <a:avLst/>
          </a:prstGeom>
          <a:solidFill>
            <a:srgbClr val="008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5539405" y="2324100"/>
            <a:ext cx="279400" cy="279400"/>
          </a:xfrm>
          <a:prstGeom prst="ellipse">
            <a:avLst/>
          </a:prstGeom>
          <a:solidFill>
            <a:srgbClr val="008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5972689" y="4826000"/>
            <a:ext cx="279400" cy="279400"/>
          </a:xfrm>
          <a:prstGeom prst="ellipse">
            <a:avLst/>
          </a:prstGeom>
          <a:solidFill>
            <a:srgbClr val="008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2033315" y="2171700"/>
            <a:ext cx="279400" cy="279400"/>
          </a:xfrm>
          <a:prstGeom prst="ellipse">
            <a:avLst/>
          </a:prstGeom>
          <a:solidFill>
            <a:srgbClr val="008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2235200" y="5233308"/>
            <a:ext cx="279400" cy="279400"/>
          </a:xfrm>
          <a:prstGeom prst="ellipse">
            <a:avLst/>
          </a:prstGeom>
          <a:solidFill>
            <a:srgbClr val="008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2120900" y="5716176"/>
            <a:ext cx="279400" cy="2794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525344" y="1727200"/>
            <a:ext cx="279400" cy="2794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596900" y="5995576"/>
            <a:ext cx="279400" cy="2794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2530819" y="2006600"/>
            <a:ext cx="279400" cy="2794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5832989" y="3467100"/>
            <a:ext cx="279400" cy="2794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3410363" y="2900015"/>
            <a:ext cx="279400" cy="2794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6748259" y="6032500"/>
            <a:ext cx="279400" cy="2794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4418413" y="4630375"/>
            <a:ext cx="279400" cy="2794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/>
          <p:cNvCxnSpPr/>
          <p:nvPr/>
        </p:nvCxnSpPr>
        <p:spPr>
          <a:xfrm flipV="1">
            <a:off x="1151748" y="2324100"/>
            <a:ext cx="448070" cy="2794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V="1">
            <a:off x="1599818" y="2286000"/>
            <a:ext cx="521082" cy="381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V="1">
            <a:off x="2120900" y="2171700"/>
            <a:ext cx="549619" cy="1524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1941764" y="4359326"/>
            <a:ext cx="293436" cy="46667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2235200" y="4826000"/>
            <a:ext cx="127000" cy="54700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H="1">
            <a:off x="2235200" y="5373008"/>
            <a:ext cx="165100" cy="51979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378583" y="5512708"/>
            <a:ext cx="358017" cy="65949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8487585" y="1111201"/>
            <a:ext cx="378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t3</a:t>
            </a:r>
            <a:endParaRPr lang="en-US" dirty="0"/>
          </a:p>
        </p:txBody>
      </p:sp>
      <p:cxnSp>
        <p:nvCxnSpPr>
          <p:cNvPr id="56" name="Straight Connector 55"/>
          <p:cNvCxnSpPr/>
          <p:nvPr/>
        </p:nvCxnSpPr>
        <p:spPr>
          <a:xfrm flipV="1">
            <a:off x="2235200" y="4686300"/>
            <a:ext cx="575019" cy="1397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 flipH="1">
            <a:off x="2530819" y="1330998"/>
            <a:ext cx="879544" cy="335530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3410363" y="961666"/>
            <a:ext cx="4969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Track is terminated after no new correlated objects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EDD45-3EDF-D44C-9060-240C8E0CE3AF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52832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1"/>
            <a:ext cx="9144000" cy="844012"/>
            <a:chOff x="0" y="1"/>
            <a:chExt cx="9144000" cy="844012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0" y="844013"/>
              <a:ext cx="9144000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Picture 5" descr="Screen Shot 2015-10-11 at 11.16.20 A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"/>
              <a:ext cx="1151748" cy="844012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1151748" y="2283"/>
              <a:ext cx="7992252" cy="83210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311013" y="2283"/>
              <a:ext cx="832987" cy="832987"/>
            </a:xfrm>
            <a:prstGeom prst="rect">
              <a:avLst/>
            </a:prstGeom>
          </p:spPr>
        </p:pic>
      </p:grp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54576608"/>
              </p:ext>
            </p:extLst>
          </p:nvPr>
        </p:nvGraphicFramePr>
        <p:xfrm>
          <a:off x="2235613" y="1968527"/>
          <a:ext cx="4678782" cy="3184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20" name="Equation" r:id="rId5" imgW="2425700" imgH="1651000" progId="Equation.3">
                  <p:embed/>
                </p:oleObj>
              </mc:Choice>
              <mc:Fallback>
                <p:oleObj name="Equation" r:id="rId5" imgW="2425700" imgH="16510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235613" y="1968527"/>
                        <a:ext cx="4678782" cy="31845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573981" y="1031829"/>
            <a:ext cx="77370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 State Transition Matrix (STM) can be used to further constrain the location of future object measurements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202040" y="188621"/>
            <a:ext cx="69832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FFFF"/>
                </a:solidFill>
                <a:latin typeface="Candara"/>
                <a:cs typeface="Candara"/>
              </a:rPr>
              <a:t>State Transition Matrix</a:t>
            </a:r>
            <a:endParaRPr lang="en-US" sz="2400" dirty="0">
              <a:solidFill>
                <a:srgbClr val="FFFFFF"/>
              </a:solidFill>
              <a:latin typeface="Candara"/>
              <a:cs typeface="Candara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EDD45-3EDF-D44C-9060-240C8E0CE3AF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43464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1"/>
            <a:ext cx="9144000" cy="844012"/>
            <a:chOff x="0" y="1"/>
            <a:chExt cx="9144000" cy="844012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0" y="844013"/>
              <a:ext cx="9144000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Picture 5" descr="Screen Shot 2015-10-11 at 11.16.20 AM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"/>
              <a:ext cx="1151748" cy="844012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1151748" y="2283"/>
              <a:ext cx="7992252" cy="83210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11013" y="2283"/>
              <a:ext cx="832987" cy="832987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1202040" y="188621"/>
              <a:ext cx="698323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err="1" smtClean="0">
                  <a:solidFill>
                    <a:srgbClr val="FFFFFF"/>
                  </a:solidFill>
                  <a:latin typeface="Candara"/>
                  <a:cs typeface="Candara"/>
                </a:rPr>
                <a:t>Kalman</a:t>
              </a:r>
              <a:r>
                <a:rPr lang="en-US" sz="2400" dirty="0" smtClean="0">
                  <a:solidFill>
                    <a:srgbClr val="FFFFFF"/>
                  </a:solidFill>
                  <a:latin typeface="Candara"/>
                  <a:cs typeface="Candara"/>
                </a:rPr>
                <a:t> Filtering</a:t>
              </a:r>
              <a:endParaRPr lang="en-US" sz="2400" dirty="0">
                <a:solidFill>
                  <a:srgbClr val="FFFFFF"/>
                </a:solidFill>
                <a:latin typeface="Candara"/>
                <a:cs typeface="Candara"/>
              </a:endParaRPr>
            </a:p>
          </p:txBody>
        </p: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EDD45-3EDF-D44C-9060-240C8E0CE3AF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886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1"/>
            <a:ext cx="9144000" cy="844012"/>
            <a:chOff x="0" y="1"/>
            <a:chExt cx="9144000" cy="844012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0" y="844013"/>
              <a:ext cx="9144000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Picture 5" descr="Screen Shot 2015-10-11 at 11.16.20 AM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"/>
              <a:ext cx="1151748" cy="844012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1151748" y="2283"/>
              <a:ext cx="7992252" cy="83210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11013" y="2283"/>
              <a:ext cx="832987" cy="832987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1202040" y="188621"/>
              <a:ext cx="698323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>
                  <a:solidFill>
                    <a:srgbClr val="FFFFFF"/>
                  </a:solidFill>
                  <a:latin typeface="Candara"/>
                  <a:cs typeface="Candara"/>
                </a:rPr>
                <a:t>Pruning Hypotheses</a:t>
              </a:r>
              <a:endParaRPr lang="en-US" sz="2400" dirty="0">
                <a:solidFill>
                  <a:srgbClr val="FFFFFF"/>
                </a:solidFill>
                <a:latin typeface="Candara"/>
                <a:cs typeface="Candara"/>
              </a:endParaRPr>
            </a:p>
          </p:txBody>
        </p:sp>
      </p:grpSp>
      <p:sp>
        <p:nvSpPr>
          <p:cNvPr id="10" name="Oval 9"/>
          <p:cNvSpPr/>
          <p:nvPr/>
        </p:nvSpPr>
        <p:spPr>
          <a:xfrm>
            <a:off x="1016000" y="2451100"/>
            <a:ext cx="279400" cy="279400"/>
          </a:xfrm>
          <a:prstGeom prst="ellipse">
            <a:avLst/>
          </a:prstGeom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803400" y="4203700"/>
            <a:ext cx="279400" cy="279400"/>
          </a:xfrm>
          <a:prstGeom prst="ellipse">
            <a:avLst/>
          </a:prstGeom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1460500" y="2171700"/>
            <a:ext cx="279400" cy="279400"/>
          </a:xfrm>
          <a:prstGeom prst="ellipse">
            <a:avLst/>
          </a:prstGeom>
          <a:solidFill>
            <a:srgbClr val="C050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4419600" y="3327400"/>
            <a:ext cx="279400" cy="279400"/>
          </a:xfrm>
          <a:prstGeom prst="ellipse">
            <a:avLst/>
          </a:prstGeom>
          <a:solidFill>
            <a:srgbClr val="C050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2082800" y="4686300"/>
            <a:ext cx="279400" cy="279400"/>
          </a:xfrm>
          <a:prstGeom prst="ellipse">
            <a:avLst/>
          </a:prstGeom>
          <a:solidFill>
            <a:srgbClr val="C050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736600" y="3606800"/>
            <a:ext cx="279400" cy="279400"/>
          </a:xfrm>
          <a:prstGeom prst="ellipse">
            <a:avLst/>
          </a:prstGeom>
          <a:solidFill>
            <a:srgbClr val="C050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3365500" y="5753100"/>
            <a:ext cx="279400" cy="279400"/>
          </a:xfrm>
          <a:prstGeom prst="ellipse">
            <a:avLst/>
          </a:prstGeom>
          <a:solidFill>
            <a:srgbClr val="C050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3644900" y="1727200"/>
            <a:ext cx="279400" cy="279400"/>
          </a:xfrm>
          <a:prstGeom prst="ellipse">
            <a:avLst/>
          </a:prstGeom>
          <a:solidFill>
            <a:srgbClr val="C050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4902200" y="5892800"/>
            <a:ext cx="279400" cy="279400"/>
          </a:xfrm>
          <a:prstGeom prst="ellipse">
            <a:avLst/>
          </a:prstGeom>
          <a:solidFill>
            <a:srgbClr val="C050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635047" y="1098990"/>
            <a:ext cx="6545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These may be down selected using a velocity constraint</a:t>
            </a:r>
            <a:endParaRPr lang="en-US" dirty="0"/>
          </a:p>
        </p:txBody>
      </p:sp>
      <p:cxnSp>
        <p:nvCxnSpPr>
          <p:cNvPr id="21" name="Straight Connector 20"/>
          <p:cNvCxnSpPr/>
          <p:nvPr/>
        </p:nvCxnSpPr>
        <p:spPr>
          <a:xfrm flipV="1">
            <a:off x="1151748" y="2320089"/>
            <a:ext cx="448070" cy="26864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1943100" y="4334904"/>
            <a:ext cx="275448" cy="4884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8487585" y="1111201"/>
            <a:ext cx="378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t1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EDD45-3EDF-D44C-9060-240C8E0CE3AF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2239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1"/>
            <a:ext cx="9144000" cy="844012"/>
            <a:chOff x="0" y="1"/>
            <a:chExt cx="9144000" cy="844012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0" y="844013"/>
              <a:ext cx="9144000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Picture 5" descr="Screen Shot 2015-10-11 at 11.16.20 AM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"/>
              <a:ext cx="1151748" cy="844012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1151748" y="2283"/>
              <a:ext cx="7992252" cy="83210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11013" y="2283"/>
              <a:ext cx="832987" cy="832987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1202040" y="188621"/>
              <a:ext cx="698323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FFFFFF"/>
                  </a:solidFill>
                  <a:latin typeface="Candara"/>
                  <a:cs typeface="Candara"/>
                </a:rPr>
                <a:t>Pruning Hypotheses</a:t>
              </a: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635047" y="1098990"/>
            <a:ext cx="6545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This velocity constraint is used as follows: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8487585" y="1111201"/>
            <a:ext cx="378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t1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EDD45-3EDF-D44C-9060-240C8E0CE3AF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94504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"/>
          <p:cNvGrpSpPr/>
          <p:nvPr/>
        </p:nvGrpSpPr>
        <p:grpSpPr>
          <a:xfrm>
            <a:off x="0" y="1"/>
            <a:ext cx="9144000" cy="844012"/>
            <a:chOff x="0" y="1"/>
            <a:chExt cx="9144000" cy="844012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0" y="844013"/>
              <a:ext cx="9144000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Picture 5" descr="Screen Shot 2015-10-11 at 11.16.20 AM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"/>
              <a:ext cx="1151748" cy="844012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1151748" y="2283"/>
              <a:ext cx="7992252" cy="83210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11013" y="2283"/>
              <a:ext cx="832987" cy="832987"/>
            </a:xfrm>
            <a:prstGeom prst="rect">
              <a:avLst/>
            </a:prstGeom>
          </p:spPr>
        </p:pic>
      </p:grpSp>
      <p:sp>
        <p:nvSpPr>
          <p:cNvPr id="10" name="Rounded Rectangle 9"/>
          <p:cNvSpPr/>
          <p:nvPr/>
        </p:nvSpPr>
        <p:spPr>
          <a:xfrm>
            <a:off x="6773797" y="3687690"/>
            <a:ext cx="1368792" cy="980573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Flight Control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2356053" y="3687691"/>
            <a:ext cx="1000787" cy="99260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SLAM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4023301" y="3687690"/>
            <a:ext cx="1884221" cy="992605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Planning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4023301" y="2129602"/>
            <a:ext cx="1884221" cy="98659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Target Detection and Tracking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3356840" y="4010995"/>
            <a:ext cx="66646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3" idx="2"/>
            <a:endCxn id="12" idx="0"/>
          </p:cNvCxnSpPr>
          <p:nvPr/>
        </p:nvCxnSpPr>
        <p:spPr>
          <a:xfrm>
            <a:off x="4965412" y="3116192"/>
            <a:ext cx="0" cy="57149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12" idx="3"/>
            <a:endCxn id="10" idx="1"/>
          </p:cNvCxnSpPr>
          <p:nvPr/>
        </p:nvCxnSpPr>
        <p:spPr>
          <a:xfrm flipV="1">
            <a:off x="5907522" y="4177977"/>
            <a:ext cx="866275" cy="601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Rounded Rectangle 35"/>
          <p:cNvSpPr/>
          <p:nvPr/>
        </p:nvSpPr>
        <p:spPr>
          <a:xfrm>
            <a:off x="553472" y="3687691"/>
            <a:ext cx="1324592" cy="992604"/>
          </a:xfrm>
          <a:prstGeom prst="roundRect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Guidance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7" name="Rounded Rectangle 36"/>
          <p:cNvSpPr/>
          <p:nvPr/>
        </p:nvSpPr>
        <p:spPr>
          <a:xfrm>
            <a:off x="4485692" y="1251293"/>
            <a:ext cx="959439" cy="622611"/>
          </a:xfrm>
          <a:prstGeom prst="roundRect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FLiR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9" name="Elbow Connector 38"/>
          <p:cNvCxnSpPr/>
          <p:nvPr/>
        </p:nvCxnSpPr>
        <p:spPr>
          <a:xfrm rot="16200000" flipH="1">
            <a:off x="3090590" y="2818173"/>
            <a:ext cx="12700" cy="3749644"/>
          </a:xfrm>
          <a:prstGeom prst="bentConnector3">
            <a:avLst>
              <a:gd name="adj1" fmla="val 4736844"/>
            </a:avLst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Elbow Connector 39"/>
          <p:cNvCxnSpPr>
            <a:stCxn id="13" idx="1"/>
            <a:endCxn id="11" idx="0"/>
          </p:cNvCxnSpPr>
          <p:nvPr/>
        </p:nvCxnSpPr>
        <p:spPr>
          <a:xfrm rot="10800000" flipV="1">
            <a:off x="2856447" y="2622897"/>
            <a:ext cx="1166854" cy="1064794"/>
          </a:xfrm>
          <a:prstGeom prst="bentConnector2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1878064" y="4196693"/>
            <a:ext cx="477989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Elbow Connector 53"/>
          <p:cNvCxnSpPr>
            <a:stCxn id="10" idx="3"/>
          </p:cNvCxnSpPr>
          <p:nvPr/>
        </p:nvCxnSpPr>
        <p:spPr>
          <a:xfrm flipH="1" flipV="1">
            <a:off x="5907522" y="2887579"/>
            <a:ext cx="2235067" cy="1290398"/>
          </a:xfrm>
          <a:prstGeom prst="bentConnector3">
            <a:avLst>
              <a:gd name="adj1" fmla="val -10228"/>
            </a:avLst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37" idx="2"/>
            <a:endCxn id="13" idx="0"/>
          </p:cNvCxnSpPr>
          <p:nvPr/>
        </p:nvCxnSpPr>
        <p:spPr>
          <a:xfrm>
            <a:off x="4965412" y="1873904"/>
            <a:ext cx="0" cy="255698"/>
          </a:xfrm>
          <a:prstGeom prst="straightConnector1">
            <a:avLst/>
          </a:prstGeom>
          <a:ln>
            <a:solidFill>
              <a:srgbClr val="7030A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Rounded Rectangle 60"/>
          <p:cNvSpPr/>
          <p:nvPr/>
        </p:nvSpPr>
        <p:spPr>
          <a:xfrm>
            <a:off x="7062697" y="5113421"/>
            <a:ext cx="1206804" cy="770036"/>
          </a:xfrm>
          <a:prstGeom prst="round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RC Overrides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62" name="Straight Arrow Connector 61"/>
          <p:cNvCxnSpPr/>
          <p:nvPr/>
        </p:nvCxnSpPr>
        <p:spPr>
          <a:xfrm flipH="1" flipV="1">
            <a:off x="7662737" y="4668263"/>
            <a:ext cx="3362" cy="445158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prstDash val="lg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Elbow Connector 39"/>
          <p:cNvCxnSpPr>
            <a:stCxn id="13" idx="3"/>
            <a:endCxn id="69" idx="2"/>
          </p:cNvCxnSpPr>
          <p:nvPr/>
        </p:nvCxnSpPr>
        <p:spPr>
          <a:xfrm flipV="1">
            <a:off x="5907522" y="2021329"/>
            <a:ext cx="603402" cy="601568"/>
          </a:xfrm>
          <a:prstGeom prst="bentConnector2">
            <a:avLst/>
          </a:prstGeom>
          <a:ln>
            <a:solidFill>
              <a:schemeClr val="accent6">
                <a:lumMod val="50000"/>
              </a:schemeClr>
            </a:solidFill>
            <a:prstDash val="lg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9" name="Rounded Rectangle 68"/>
          <p:cNvSpPr/>
          <p:nvPr/>
        </p:nvSpPr>
        <p:spPr>
          <a:xfrm>
            <a:off x="5907522" y="1251293"/>
            <a:ext cx="1206804" cy="770036"/>
          </a:xfrm>
          <a:prstGeom prst="round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Ground Station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80" name="Elbow Connector 79"/>
          <p:cNvCxnSpPr>
            <a:stCxn id="11" idx="3"/>
            <a:endCxn id="10" idx="2"/>
          </p:cNvCxnSpPr>
          <p:nvPr/>
        </p:nvCxnSpPr>
        <p:spPr>
          <a:xfrm>
            <a:off x="3356840" y="4183993"/>
            <a:ext cx="4101353" cy="484270"/>
          </a:xfrm>
          <a:prstGeom prst="bentConnector4">
            <a:avLst>
              <a:gd name="adj1" fmla="val 5867"/>
              <a:gd name="adj2" fmla="val 174534"/>
            </a:avLst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Elbow Connector 39"/>
          <p:cNvCxnSpPr/>
          <p:nvPr/>
        </p:nvCxnSpPr>
        <p:spPr>
          <a:xfrm rot="5400000">
            <a:off x="5641180" y="2878376"/>
            <a:ext cx="1989663" cy="275572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50000"/>
              </a:schemeClr>
            </a:solidFill>
            <a:prstDash val="lgDas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/>
          <p:cNvCxnSpPr/>
          <p:nvPr/>
        </p:nvCxnSpPr>
        <p:spPr>
          <a:xfrm flipH="1">
            <a:off x="5907522" y="4010995"/>
            <a:ext cx="590702" cy="0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prstDash val="lg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0" y="834387"/>
            <a:ext cx="312821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To SLAM:</a:t>
            </a:r>
          </a:p>
          <a:p>
            <a:r>
              <a:rPr lang="en-US" sz="1600" dirty="0" smtClean="0"/>
              <a:t>5 x Grey-Scale Image @ 20 Hz</a:t>
            </a:r>
          </a:p>
          <a:p>
            <a:r>
              <a:rPr lang="en-US" sz="1600" dirty="0" smtClean="0"/>
              <a:t>2 x Depth Map @ 20 Hz</a:t>
            </a:r>
          </a:p>
          <a:p>
            <a:r>
              <a:rPr lang="en-US" sz="1600" dirty="0" smtClean="0"/>
              <a:t>Body Frame Velocity </a:t>
            </a:r>
          </a:p>
          <a:p>
            <a:r>
              <a:rPr lang="en-US" sz="1600" dirty="0" smtClean="0"/>
              <a:t>(</a:t>
            </a:r>
            <a:r>
              <a:rPr lang="en-US" sz="1600" dirty="0" err="1" smtClean="0"/>
              <a:t>vN,vE,vD</a:t>
            </a:r>
            <a:r>
              <a:rPr lang="en-US" sz="1600" dirty="0" smtClean="0"/>
              <a:t>) @ 10 Hz</a:t>
            </a:r>
          </a:p>
          <a:p>
            <a:endParaRPr lang="en-US" sz="1600" dirty="0"/>
          </a:p>
        </p:txBody>
      </p:sp>
      <p:sp>
        <p:nvSpPr>
          <p:cNvPr id="30" name="TextBox 29"/>
          <p:cNvSpPr txBox="1"/>
          <p:nvPr/>
        </p:nvSpPr>
        <p:spPr>
          <a:xfrm>
            <a:off x="0" y="2192862"/>
            <a:ext cx="32313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To Planning:</a:t>
            </a:r>
          </a:p>
          <a:p>
            <a:r>
              <a:rPr lang="en-US" sz="1600" dirty="0" smtClean="0"/>
              <a:t>5 x Obstacle distance @ 20 Hz</a:t>
            </a:r>
          </a:p>
          <a:p>
            <a:endParaRPr lang="en-US" sz="1600" dirty="0"/>
          </a:p>
        </p:txBody>
      </p:sp>
      <p:sp>
        <p:nvSpPr>
          <p:cNvPr id="32" name="Rectangle 31"/>
          <p:cNvSpPr/>
          <p:nvPr/>
        </p:nvSpPr>
        <p:spPr>
          <a:xfrm>
            <a:off x="358346" y="3534032"/>
            <a:ext cx="1742303" cy="1408671"/>
          </a:xfrm>
          <a:prstGeom prst="rect">
            <a:avLst/>
          </a:prstGeom>
          <a:noFill/>
          <a:ln w="25400">
            <a:solidFill>
              <a:srgbClr val="C00000"/>
            </a:solidFill>
            <a:prstDash val="lg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1202040" y="188621"/>
            <a:ext cx="698323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err="1" smtClean="0">
                <a:solidFill>
                  <a:srgbClr val="FFFFFF"/>
                </a:solidFill>
                <a:latin typeface="Candara"/>
                <a:cs typeface="Candara"/>
              </a:rPr>
              <a:t>FlyNet</a:t>
            </a:r>
            <a:r>
              <a:rPr lang="en-US" sz="3000" dirty="0" smtClean="0">
                <a:solidFill>
                  <a:srgbClr val="FFFFFF"/>
                </a:solidFill>
                <a:latin typeface="Candara"/>
                <a:cs typeface="Candara"/>
              </a:rPr>
              <a:t>: System Block Diagram</a:t>
            </a:r>
            <a:endParaRPr lang="en-US" sz="3000" dirty="0">
              <a:solidFill>
                <a:srgbClr val="FFFFFF"/>
              </a:solidFill>
              <a:latin typeface="Candara"/>
              <a:cs typeface="Candara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EDD45-3EDF-D44C-9060-240C8E0CE3A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2147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1"/>
            <a:ext cx="9144000" cy="844012"/>
            <a:chOff x="0" y="1"/>
            <a:chExt cx="9144000" cy="844012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0" y="844013"/>
              <a:ext cx="9144000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Picture 5" descr="Screen Shot 2015-10-11 at 11.16.20 A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"/>
              <a:ext cx="1151748" cy="844012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1151748" y="2283"/>
              <a:ext cx="7992252" cy="83210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311013" y="2283"/>
              <a:ext cx="832987" cy="832987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1202040" y="188621"/>
              <a:ext cx="698323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FFFFFF"/>
                  </a:solidFill>
                  <a:latin typeface="Candara"/>
                  <a:cs typeface="Candara"/>
                </a:rPr>
                <a:t>Pruning Hypotheses</a:t>
              </a:r>
            </a:p>
          </p:txBody>
        </p:sp>
      </p:grpSp>
      <p:sp>
        <p:nvSpPr>
          <p:cNvPr id="10" name="Oval 9"/>
          <p:cNvSpPr/>
          <p:nvPr/>
        </p:nvSpPr>
        <p:spPr>
          <a:xfrm>
            <a:off x="1016000" y="2451100"/>
            <a:ext cx="279400" cy="279400"/>
          </a:xfrm>
          <a:prstGeom prst="ellipse">
            <a:avLst/>
          </a:prstGeom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803400" y="4203700"/>
            <a:ext cx="279400" cy="279400"/>
          </a:xfrm>
          <a:prstGeom prst="ellipse">
            <a:avLst/>
          </a:prstGeom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635047" y="1098990"/>
            <a:ext cx="6545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Propagate the measurement’s state for one period:</a:t>
            </a:r>
            <a:endParaRPr lang="en-US" dirty="0"/>
          </a:p>
        </p:txBody>
      </p:sp>
      <p:cxnSp>
        <p:nvCxnSpPr>
          <p:cNvPr id="21" name="Straight Connector 20"/>
          <p:cNvCxnSpPr/>
          <p:nvPr/>
        </p:nvCxnSpPr>
        <p:spPr>
          <a:xfrm flipV="1">
            <a:off x="1151748" y="2320089"/>
            <a:ext cx="448070" cy="26864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1943100" y="4334904"/>
            <a:ext cx="275448" cy="4884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8487585" y="1111201"/>
            <a:ext cx="378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t1</a:t>
            </a:r>
            <a:endParaRPr lang="en-US" dirty="0"/>
          </a:p>
        </p:txBody>
      </p:sp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85462638"/>
              </p:ext>
            </p:extLst>
          </p:nvPr>
        </p:nvGraphicFramePr>
        <p:xfrm>
          <a:off x="5993816" y="2451100"/>
          <a:ext cx="2493769" cy="16973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0" name="Equation" r:id="rId5" imgW="2425700" imgH="1651000" progId="Equation.3">
                  <p:embed/>
                </p:oleObj>
              </mc:Choice>
              <mc:Fallback>
                <p:oleObj name="Equation" r:id="rId5" imgW="2425700" imgH="16510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993816" y="2451100"/>
                        <a:ext cx="2493769" cy="16973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5926983" y="2077207"/>
            <a:ext cx="2395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State Transition Matrix: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EDD45-3EDF-D44C-9060-240C8E0CE3AF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16079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1"/>
            <a:ext cx="9144000" cy="844012"/>
            <a:chOff x="0" y="1"/>
            <a:chExt cx="9144000" cy="844012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0" y="844013"/>
              <a:ext cx="9144000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Picture 5" descr="Screen Shot 2015-10-11 at 11.16.20 AM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"/>
              <a:ext cx="1151748" cy="844012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1151748" y="2283"/>
              <a:ext cx="7992252" cy="83210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11013" y="2283"/>
              <a:ext cx="832987" cy="832987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1202040" y="188621"/>
              <a:ext cx="698323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FFFFFF"/>
                  </a:solidFill>
                  <a:latin typeface="Candara"/>
                  <a:cs typeface="Candara"/>
                </a:rPr>
                <a:t>Pruning Hypotheses</a:t>
              </a:r>
            </a:p>
          </p:txBody>
        </p:sp>
      </p:grpSp>
      <p:sp>
        <p:nvSpPr>
          <p:cNvPr id="10" name="Oval 9"/>
          <p:cNvSpPr/>
          <p:nvPr/>
        </p:nvSpPr>
        <p:spPr>
          <a:xfrm>
            <a:off x="1016000" y="2451100"/>
            <a:ext cx="279400" cy="279400"/>
          </a:xfrm>
          <a:prstGeom prst="ellipse">
            <a:avLst/>
          </a:prstGeom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803400" y="4203700"/>
            <a:ext cx="279400" cy="279400"/>
          </a:xfrm>
          <a:prstGeom prst="ellipse">
            <a:avLst/>
          </a:prstGeom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635047" y="1098990"/>
            <a:ext cx="6545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Apply an error bound:</a:t>
            </a:r>
            <a:endParaRPr lang="en-US" dirty="0"/>
          </a:p>
        </p:txBody>
      </p:sp>
      <p:cxnSp>
        <p:nvCxnSpPr>
          <p:cNvPr id="21" name="Straight Connector 20"/>
          <p:cNvCxnSpPr/>
          <p:nvPr/>
        </p:nvCxnSpPr>
        <p:spPr>
          <a:xfrm flipV="1">
            <a:off x="1151748" y="2320089"/>
            <a:ext cx="448070" cy="26864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1943100" y="4334904"/>
            <a:ext cx="275448" cy="4884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8487585" y="1111201"/>
            <a:ext cx="378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t1</a:t>
            </a:r>
            <a:endParaRPr lang="en-US" dirty="0"/>
          </a:p>
        </p:txBody>
      </p:sp>
      <p:sp>
        <p:nvSpPr>
          <p:cNvPr id="2" name="Oval 1"/>
          <p:cNvSpPr/>
          <p:nvPr/>
        </p:nvSpPr>
        <p:spPr>
          <a:xfrm>
            <a:off x="1138244" y="1870663"/>
            <a:ext cx="923147" cy="898852"/>
          </a:xfrm>
          <a:prstGeom prst="ellipse">
            <a:avLst/>
          </a:prstGeom>
          <a:noFill/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1756974" y="4373917"/>
            <a:ext cx="923147" cy="898852"/>
          </a:xfrm>
          <a:prstGeom prst="ellipse">
            <a:avLst/>
          </a:prstGeom>
          <a:noFill/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EDD45-3EDF-D44C-9060-240C8E0CE3AF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9107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1"/>
            <a:ext cx="9144000" cy="844012"/>
            <a:chOff x="0" y="1"/>
            <a:chExt cx="9144000" cy="844012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0" y="844013"/>
              <a:ext cx="9144000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Picture 5" descr="Screen Shot 2015-10-11 at 11.16.20 A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"/>
              <a:ext cx="1151748" cy="844012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1151748" y="2283"/>
              <a:ext cx="7992252" cy="83210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311013" y="2283"/>
              <a:ext cx="832987" cy="832987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1202040" y="188621"/>
              <a:ext cx="698323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FFFFFF"/>
                  </a:solidFill>
                  <a:latin typeface="Candara"/>
                  <a:cs typeface="Candara"/>
                </a:rPr>
                <a:t>Pruning Hypotheses</a:t>
              </a:r>
            </a:p>
          </p:txBody>
        </p:sp>
      </p:grpSp>
      <p:sp>
        <p:nvSpPr>
          <p:cNvPr id="10" name="Oval 9"/>
          <p:cNvSpPr/>
          <p:nvPr/>
        </p:nvSpPr>
        <p:spPr>
          <a:xfrm>
            <a:off x="1016000" y="2451100"/>
            <a:ext cx="279400" cy="279400"/>
          </a:xfrm>
          <a:prstGeom prst="ellipse">
            <a:avLst/>
          </a:prstGeom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803400" y="4203700"/>
            <a:ext cx="279400" cy="279400"/>
          </a:xfrm>
          <a:prstGeom prst="ellipse">
            <a:avLst/>
          </a:prstGeom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1460500" y="2171700"/>
            <a:ext cx="279400" cy="279400"/>
          </a:xfrm>
          <a:prstGeom prst="ellipse">
            <a:avLst/>
          </a:prstGeom>
          <a:solidFill>
            <a:srgbClr val="C050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4419600" y="3327400"/>
            <a:ext cx="279400" cy="279400"/>
          </a:xfrm>
          <a:prstGeom prst="ellipse">
            <a:avLst/>
          </a:prstGeom>
          <a:solidFill>
            <a:srgbClr val="C050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2082800" y="4686300"/>
            <a:ext cx="279400" cy="279400"/>
          </a:xfrm>
          <a:prstGeom prst="ellipse">
            <a:avLst/>
          </a:prstGeom>
          <a:solidFill>
            <a:srgbClr val="C050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736600" y="3606800"/>
            <a:ext cx="279400" cy="279400"/>
          </a:xfrm>
          <a:prstGeom prst="ellipse">
            <a:avLst/>
          </a:prstGeom>
          <a:solidFill>
            <a:srgbClr val="C050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3365500" y="5753100"/>
            <a:ext cx="279400" cy="279400"/>
          </a:xfrm>
          <a:prstGeom prst="ellipse">
            <a:avLst/>
          </a:prstGeom>
          <a:solidFill>
            <a:srgbClr val="C050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3644900" y="1727200"/>
            <a:ext cx="279400" cy="279400"/>
          </a:xfrm>
          <a:prstGeom prst="ellipse">
            <a:avLst/>
          </a:prstGeom>
          <a:solidFill>
            <a:srgbClr val="C050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4902200" y="5892800"/>
            <a:ext cx="279400" cy="279400"/>
          </a:xfrm>
          <a:prstGeom prst="ellipse">
            <a:avLst/>
          </a:prstGeom>
          <a:solidFill>
            <a:srgbClr val="C050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635047" y="1098990"/>
            <a:ext cx="6545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Prune hypotheses down to those that fit within velocity constraint</a:t>
            </a:r>
            <a:endParaRPr lang="en-US" dirty="0"/>
          </a:p>
        </p:txBody>
      </p:sp>
      <p:cxnSp>
        <p:nvCxnSpPr>
          <p:cNvPr id="21" name="Straight Connector 20"/>
          <p:cNvCxnSpPr/>
          <p:nvPr/>
        </p:nvCxnSpPr>
        <p:spPr>
          <a:xfrm flipV="1">
            <a:off x="1151748" y="2320089"/>
            <a:ext cx="448070" cy="26864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1943100" y="4334904"/>
            <a:ext cx="275448" cy="4884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8487585" y="1111201"/>
            <a:ext cx="378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t1</a:t>
            </a:r>
            <a:endParaRPr lang="en-US" dirty="0"/>
          </a:p>
        </p:txBody>
      </p:sp>
      <p:sp>
        <p:nvSpPr>
          <p:cNvPr id="22" name="Oval 21"/>
          <p:cNvSpPr/>
          <p:nvPr/>
        </p:nvSpPr>
        <p:spPr>
          <a:xfrm>
            <a:off x="1756974" y="4373917"/>
            <a:ext cx="923147" cy="898852"/>
          </a:xfrm>
          <a:prstGeom prst="ellipse">
            <a:avLst/>
          </a:prstGeom>
          <a:noFill/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1138244" y="1870663"/>
            <a:ext cx="923147" cy="898852"/>
          </a:xfrm>
          <a:prstGeom prst="ellipse">
            <a:avLst/>
          </a:prstGeom>
          <a:noFill/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0485" y="2254250"/>
            <a:ext cx="3467100" cy="3937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020485" y="1607919"/>
            <a:ext cx="3467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Mahalanobis</a:t>
            </a:r>
            <a:r>
              <a:rPr lang="en-US" dirty="0" smtClean="0"/>
              <a:t> distance can be used to score possible matches:</a:t>
            </a:r>
            <a:endParaRPr lang="en-US" dirty="0"/>
          </a:p>
        </p:txBody>
      </p:sp>
      <p:sp>
        <p:nvSpPr>
          <p:cNvPr id="20" name="Slide Number Placeholder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EDD45-3EDF-D44C-9060-240C8E0CE3AF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3411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1"/>
            <a:ext cx="9144000" cy="844012"/>
            <a:chOff x="0" y="1"/>
            <a:chExt cx="9144000" cy="844012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0" y="844013"/>
              <a:ext cx="9144000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Picture 5" descr="Screen Shot 2015-10-11 at 11.16.20 AM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"/>
              <a:ext cx="1151748" cy="844012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1151748" y="2283"/>
              <a:ext cx="7992252" cy="83210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11013" y="2283"/>
              <a:ext cx="832987" cy="832987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1202040" y="188621"/>
              <a:ext cx="698323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>
                  <a:solidFill>
                    <a:srgbClr val="FFFFFF"/>
                  </a:solidFill>
                  <a:latin typeface="Candara"/>
                  <a:cs typeface="Candara"/>
                </a:rPr>
                <a:t>Algorithm Overview</a:t>
              </a:r>
              <a:endParaRPr lang="en-US" sz="2400" dirty="0">
                <a:solidFill>
                  <a:srgbClr val="FFFFFF"/>
                </a:solidFill>
                <a:latin typeface="Candara"/>
                <a:cs typeface="Candara"/>
              </a:endParaRP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705770" y="1396999"/>
            <a:ext cx="7623039" cy="4781763"/>
            <a:chOff x="705770" y="1396999"/>
            <a:chExt cx="7623039" cy="4781763"/>
          </a:xfrm>
        </p:grpSpPr>
        <p:graphicFrame>
          <p:nvGraphicFramePr>
            <p:cNvPr id="11" name="Diagram 10"/>
            <p:cNvGraphicFramePr/>
            <p:nvPr>
              <p:extLst>
                <p:ext uri="{D42A27DB-BD31-4B8C-83A1-F6EECF244321}">
                  <p14:modId xmlns:p14="http://schemas.microsoft.com/office/powerpoint/2010/main" val="1071092488"/>
                </p:ext>
              </p:extLst>
            </p:nvPr>
          </p:nvGraphicFramePr>
          <p:xfrm>
            <a:off x="705770" y="1396999"/>
            <a:ext cx="6511740" cy="4781763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4" r:lo="rId5" r:qs="rId6" r:cs="rId7"/>
            </a:graphicData>
          </a:graphic>
        </p:graphicFrame>
        <p:grpSp>
          <p:nvGrpSpPr>
            <p:cNvPr id="37" name="Group 36"/>
            <p:cNvGrpSpPr/>
            <p:nvPr/>
          </p:nvGrpSpPr>
          <p:grpSpPr>
            <a:xfrm>
              <a:off x="7302463" y="1624062"/>
              <a:ext cx="1026346" cy="4286063"/>
              <a:chOff x="7302463" y="1624062"/>
              <a:chExt cx="1026346" cy="4286063"/>
            </a:xfrm>
          </p:grpSpPr>
          <p:cxnSp>
            <p:nvCxnSpPr>
              <p:cNvPr id="29" name="Straight Arrow Connector 28"/>
              <p:cNvCxnSpPr/>
              <p:nvPr/>
            </p:nvCxnSpPr>
            <p:spPr>
              <a:xfrm flipH="1">
                <a:off x="7302463" y="1624063"/>
                <a:ext cx="1026344" cy="1"/>
              </a:xfrm>
              <a:prstGeom prst="straightConnector1">
                <a:avLst/>
              </a:prstGeom>
              <a:ln>
                <a:solidFill>
                  <a:srgbClr val="000000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Elbow Connector 32"/>
              <p:cNvCxnSpPr/>
              <p:nvPr/>
            </p:nvCxnSpPr>
            <p:spPr>
              <a:xfrm rot="5400000">
                <a:off x="5672605" y="3253921"/>
                <a:ext cx="4286063" cy="1026345"/>
              </a:xfrm>
              <a:prstGeom prst="bentConnector3">
                <a:avLst>
                  <a:gd name="adj1" fmla="val 99573"/>
                </a:avLst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EDD45-3EDF-D44C-9060-240C8E0CE3AF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6631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1"/>
            <a:ext cx="9144000" cy="844012"/>
            <a:chOff x="0" y="1"/>
            <a:chExt cx="9144000" cy="844012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0" y="844013"/>
              <a:ext cx="9144000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Picture 5" descr="Screen Shot 2015-10-11 at 11.16.20 AM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"/>
              <a:ext cx="1151748" cy="844012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1151748" y="2283"/>
              <a:ext cx="7992252" cy="83210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11013" y="2283"/>
              <a:ext cx="832987" cy="832987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1202040" y="188621"/>
              <a:ext cx="698323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>
                  <a:solidFill>
                    <a:srgbClr val="FFFFFF"/>
                  </a:solidFill>
                  <a:latin typeface="Candara"/>
                  <a:cs typeface="Candara"/>
                </a:rPr>
                <a:t>Prune Feasible Tracks</a:t>
              </a:r>
              <a:endParaRPr lang="en-US" sz="2400" dirty="0">
                <a:solidFill>
                  <a:srgbClr val="FFFFFF"/>
                </a:solidFill>
                <a:latin typeface="Candara"/>
                <a:cs typeface="Candara"/>
              </a:endParaRPr>
            </a:p>
          </p:txBody>
        </p:sp>
      </p:grpSp>
      <p:sp>
        <p:nvSpPr>
          <p:cNvPr id="10" name="Oval 9"/>
          <p:cNvSpPr/>
          <p:nvPr/>
        </p:nvSpPr>
        <p:spPr>
          <a:xfrm>
            <a:off x="1016000" y="2451100"/>
            <a:ext cx="279400" cy="279400"/>
          </a:xfrm>
          <a:prstGeom prst="ellipse">
            <a:avLst/>
          </a:prstGeom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803400" y="4203700"/>
            <a:ext cx="279400" cy="279400"/>
          </a:xfrm>
          <a:prstGeom prst="ellipse">
            <a:avLst/>
          </a:prstGeom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1460500" y="2171700"/>
            <a:ext cx="279400" cy="279400"/>
          </a:xfrm>
          <a:prstGeom prst="ellipse">
            <a:avLst/>
          </a:prstGeom>
          <a:solidFill>
            <a:srgbClr val="C050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4419600" y="3327400"/>
            <a:ext cx="279400" cy="279400"/>
          </a:xfrm>
          <a:prstGeom prst="ellipse">
            <a:avLst/>
          </a:prstGeom>
          <a:solidFill>
            <a:srgbClr val="C050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2082800" y="4686300"/>
            <a:ext cx="279400" cy="279400"/>
          </a:xfrm>
          <a:prstGeom prst="ellipse">
            <a:avLst/>
          </a:prstGeom>
          <a:solidFill>
            <a:srgbClr val="C050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736600" y="3606800"/>
            <a:ext cx="279400" cy="279400"/>
          </a:xfrm>
          <a:prstGeom prst="ellipse">
            <a:avLst/>
          </a:prstGeom>
          <a:solidFill>
            <a:srgbClr val="C050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3365500" y="5753100"/>
            <a:ext cx="279400" cy="279400"/>
          </a:xfrm>
          <a:prstGeom prst="ellipse">
            <a:avLst/>
          </a:prstGeom>
          <a:solidFill>
            <a:srgbClr val="C050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3644900" y="1727200"/>
            <a:ext cx="279400" cy="279400"/>
          </a:xfrm>
          <a:prstGeom prst="ellipse">
            <a:avLst/>
          </a:prstGeom>
          <a:solidFill>
            <a:srgbClr val="C050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4902200" y="5892800"/>
            <a:ext cx="279400" cy="279400"/>
          </a:xfrm>
          <a:prstGeom prst="ellipse">
            <a:avLst/>
          </a:prstGeom>
          <a:solidFill>
            <a:srgbClr val="C050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2670519" y="4546600"/>
            <a:ext cx="279400" cy="279400"/>
          </a:xfrm>
          <a:prstGeom prst="ellipse">
            <a:avLst/>
          </a:prstGeom>
          <a:solidFill>
            <a:srgbClr val="008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6755298" y="1447800"/>
            <a:ext cx="279400" cy="279400"/>
          </a:xfrm>
          <a:prstGeom prst="ellipse">
            <a:avLst/>
          </a:prstGeom>
          <a:solidFill>
            <a:srgbClr val="008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7274068" y="3327400"/>
            <a:ext cx="279400" cy="279400"/>
          </a:xfrm>
          <a:prstGeom prst="ellipse">
            <a:avLst/>
          </a:prstGeom>
          <a:solidFill>
            <a:srgbClr val="008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221180" y="5373008"/>
            <a:ext cx="279400" cy="279400"/>
          </a:xfrm>
          <a:prstGeom prst="ellipse">
            <a:avLst/>
          </a:prstGeom>
          <a:solidFill>
            <a:srgbClr val="008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5539405" y="2324100"/>
            <a:ext cx="279400" cy="279400"/>
          </a:xfrm>
          <a:prstGeom prst="ellipse">
            <a:avLst/>
          </a:prstGeom>
          <a:solidFill>
            <a:srgbClr val="008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5972689" y="4826000"/>
            <a:ext cx="279400" cy="279400"/>
          </a:xfrm>
          <a:prstGeom prst="ellipse">
            <a:avLst/>
          </a:prstGeom>
          <a:solidFill>
            <a:srgbClr val="008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2033315" y="2171700"/>
            <a:ext cx="279400" cy="279400"/>
          </a:xfrm>
          <a:prstGeom prst="ellipse">
            <a:avLst/>
          </a:prstGeom>
          <a:solidFill>
            <a:srgbClr val="008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2235200" y="5233308"/>
            <a:ext cx="279400" cy="279400"/>
          </a:xfrm>
          <a:prstGeom prst="ellipse">
            <a:avLst/>
          </a:prstGeom>
          <a:solidFill>
            <a:srgbClr val="008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/>
          <p:cNvCxnSpPr/>
          <p:nvPr/>
        </p:nvCxnSpPr>
        <p:spPr>
          <a:xfrm flipV="1">
            <a:off x="1151748" y="2311400"/>
            <a:ext cx="460283" cy="2921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1612031" y="2311400"/>
            <a:ext cx="62316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1929552" y="4334904"/>
            <a:ext cx="305648" cy="49109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V="1">
            <a:off x="2235200" y="4686300"/>
            <a:ext cx="585854" cy="1397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2235200" y="4826000"/>
            <a:ext cx="127001" cy="54700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8487585" y="1111201"/>
            <a:ext cx="378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t2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635047" y="1098990"/>
            <a:ext cx="6545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Continue to form feasible tracks until tracks become improbable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EDD45-3EDF-D44C-9060-240C8E0CE3AF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167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1"/>
            <a:ext cx="9144000" cy="844012"/>
            <a:chOff x="0" y="1"/>
            <a:chExt cx="9144000" cy="844012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0" y="844013"/>
              <a:ext cx="9144000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Picture 5" descr="Screen Shot 2015-10-11 at 11.16.20 AM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"/>
              <a:ext cx="1151748" cy="844012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1151748" y="2283"/>
              <a:ext cx="7992252" cy="83210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11013" y="2283"/>
              <a:ext cx="832987" cy="832987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1202040" y="188621"/>
              <a:ext cx="698323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>
                  <a:solidFill>
                    <a:srgbClr val="FFFFFF"/>
                  </a:solidFill>
                  <a:latin typeface="Candara"/>
                  <a:cs typeface="Candara"/>
                </a:rPr>
                <a:t>Algorithm Overview</a:t>
              </a:r>
              <a:endParaRPr lang="en-US" sz="2400" dirty="0">
                <a:solidFill>
                  <a:srgbClr val="FFFFFF"/>
                </a:solidFill>
                <a:latin typeface="Candara"/>
                <a:cs typeface="Candara"/>
              </a:endParaRP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705770" y="1396999"/>
            <a:ext cx="7623039" cy="4781763"/>
            <a:chOff x="705770" y="1396999"/>
            <a:chExt cx="7623039" cy="4781763"/>
          </a:xfrm>
        </p:grpSpPr>
        <p:graphicFrame>
          <p:nvGraphicFramePr>
            <p:cNvPr id="11" name="Diagram 10"/>
            <p:cNvGraphicFramePr/>
            <p:nvPr>
              <p:extLst>
                <p:ext uri="{D42A27DB-BD31-4B8C-83A1-F6EECF244321}">
                  <p14:modId xmlns:p14="http://schemas.microsoft.com/office/powerpoint/2010/main" val="3945657942"/>
                </p:ext>
              </p:extLst>
            </p:nvPr>
          </p:nvGraphicFramePr>
          <p:xfrm>
            <a:off x="705770" y="1396999"/>
            <a:ext cx="6511740" cy="4781763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4" r:lo="rId5" r:qs="rId6" r:cs="rId7"/>
            </a:graphicData>
          </a:graphic>
        </p:graphicFrame>
        <p:grpSp>
          <p:nvGrpSpPr>
            <p:cNvPr id="37" name="Group 36"/>
            <p:cNvGrpSpPr/>
            <p:nvPr/>
          </p:nvGrpSpPr>
          <p:grpSpPr>
            <a:xfrm>
              <a:off x="7302463" y="1624062"/>
              <a:ext cx="1026346" cy="4286063"/>
              <a:chOff x="7302463" y="1624062"/>
              <a:chExt cx="1026346" cy="4286063"/>
            </a:xfrm>
          </p:grpSpPr>
          <p:cxnSp>
            <p:nvCxnSpPr>
              <p:cNvPr id="29" name="Straight Arrow Connector 28"/>
              <p:cNvCxnSpPr/>
              <p:nvPr/>
            </p:nvCxnSpPr>
            <p:spPr>
              <a:xfrm flipH="1">
                <a:off x="7302463" y="1624063"/>
                <a:ext cx="1026344" cy="1"/>
              </a:xfrm>
              <a:prstGeom prst="straightConnector1">
                <a:avLst/>
              </a:prstGeom>
              <a:ln>
                <a:solidFill>
                  <a:srgbClr val="000000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Elbow Connector 32"/>
              <p:cNvCxnSpPr/>
              <p:nvPr/>
            </p:nvCxnSpPr>
            <p:spPr>
              <a:xfrm rot="5400000">
                <a:off x="5672605" y="3253921"/>
                <a:ext cx="4286063" cy="1026345"/>
              </a:xfrm>
              <a:prstGeom prst="bentConnector3">
                <a:avLst>
                  <a:gd name="adj1" fmla="val 99573"/>
                </a:avLst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EDD45-3EDF-D44C-9060-240C8E0CE3AF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6091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1"/>
            <a:ext cx="9144000" cy="844012"/>
            <a:chOff x="0" y="1"/>
            <a:chExt cx="9144000" cy="844012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0" y="844013"/>
              <a:ext cx="9144000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Picture 5" descr="Screen Shot 2015-10-11 at 11.16.20 A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"/>
              <a:ext cx="1151748" cy="844012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1151748" y="2283"/>
              <a:ext cx="7992252" cy="83210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311013" y="2283"/>
              <a:ext cx="832987" cy="832987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1202040" y="188621"/>
              <a:ext cx="698323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>
                  <a:solidFill>
                    <a:srgbClr val="FFFFFF"/>
                  </a:solidFill>
                  <a:latin typeface="Candara"/>
                  <a:cs typeface="Candara"/>
                </a:rPr>
                <a:t>Prune Feasible Tracks</a:t>
              </a:r>
              <a:endParaRPr lang="en-US" sz="2400" dirty="0">
                <a:solidFill>
                  <a:srgbClr val="FFFFFF"/>
                </a:solidFill>
                <a:latin typeface="Candara"/>
                <a:cs typeface="Candara"/>
              </a:endParaRPr>
            </a:p>
          </p:txBody>
        </p:sp>
      </p:grpSp>
      <p:sp>
        <p:nvSpPr>
          <p:cNvPr id="10" name="Oval 9"/>
          <p:cNvSpPr/>
          <p:nvPr/>
        </p:nvSpPr>
        <p:spPr>
          <a:xfrm>
            <a:off x="1016000" y="2451100"/>
            <a:ext cx="279400" cy="279400"/>
          </a:xfrm>
          <a:prstGeom prst="ellipse">
            <a:avLst/>
          </a:prstGeom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803400" y="4203700"/>
            <a:ext cx="279400" cy="279400"/>
          </a:xfrm>
          <a:prstGeom prst="ellipse">
            <a:avLst/>
          </a:prstGeom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1460500" y="2171700"/>
            <a:ext cx="279400" cy="279400"/>
          </a:xfrm>
          <a:prstGeom prst="ellipse">
            <a:avLst/>
          </a:prstGeom>
          <a:solidFill>
            <a:srgbClr val="C050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4419600" y="3327400"/>
            <a:ext cx="279400" cy="279400"/>
          </a:xfrm>
          <a:prstGeom prst="ellipse">
            <a:avLst/>
          </a:prstGeom>
          <a:solidFill>
            <a:srgbClr val="C050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2082800" y="4686300"/>
            <a:ext cx="279400" cy="279400"/>
          </a:xfrm>
          <a:prstGeom prst="ellipse">
            <a:avLst/>
          </a:prstGeom>
          <a:solidFill>
            <a:srgbClr val="C050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736600" y="3606800"/>
            <a:ext cx="279400" cy="279400"/>
          </a:xfrm>
          <a:prstGeom prst="ellipse">
            <a:avLst/>
          </a:prstGeom>
          <a:solidFill>
            <a:srgbClr val="C050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3365500" y="5753100"/>
            <a:ext cx="279400" cy="279400"/>
          </a:xfrm>
          <a:prstGeom prst="ellipse">
            <a:avLst/>
          </a:prstGeom>
          <a:solidFill>
            <a:srgbClr val="C050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3644900" y="1727200"/>
            <a:ext cx="279400" cy="279400"/>
          </a:xfrm>
          <a:prstGeom prst="ellipse">
            <a:avLst/>
          </a:prstGeom>
          <a:solidFill>
            <a:srgbClr val="C050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4902200" y="5892800"/>
            <a:ext cx="279400" cy="279400"/>
          </a:xfrm>
          <a:prstGeom prst="ellipse">
            <a:avLst/>
          </a:prstGeom>
          <a:solidFill>
            <a:srgbClr val="C050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2670519" y="4546600"/>
            <a:ext cx="279400" cy="279400"/>
          </a:xfrm>
          <a:prstGeom prst="ellipse">
            <a:avLst/>
          </a:prstGeom>
          <a:solidFill>
            <a:srgbClr val="008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6755298" y="1447800"/>
            <a:ext cx="279400" cy="279400"/>
          </a:xfrm>
          <a:prstGeom prst="ellipse">
            <a:avLst/>
          </a:prstGeom>
          <a:solidFill>
            <a:srgbClr val="008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7274068" y="3327400"/>
            <a:ext cx="279400" cy="279400"/>
          </a:xfrm>
          <a:prstGeom prst="ellipse">
            <a:avLst/>
          </a:prstGeom>
          <a:solidFill>
            <a:srgbClr val="008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221180" y="5373008"/>
            <a:ext cx="279400" cy="279400"/>
          </a:xfrm>
          <a:prstGeom prst="ellipse">
            <a:avLst/>
          </a:prstGeom>
          <a:solidFill>
            <a:srgbClr val="008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5539405" y="2324100"/>
            <a:ext cx="279400" cy="279400"/>
          </a:xfrm>
          <a:prstGeom prst="ellipse">
            <a:avLst/>
          </a:prstGeom>
          <a:solidFill>
            <a:srgbClr val="008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5972689" y="4826000"/>
            <a:ext cx="279400" cy="279400"/>
          </a:xfrm>
          <a:prstGeom prst="ellipse">
            <a:avLst/>
          </a:prstGeom>
          <a:solidFill>
            <a:srgbClr val="008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2033315" y="2171700"/>
            <a:ext cx="279400" cy="279400"/>
          </a:xfrm>
          <a:prstGeom prst="ellipse">
            <a:avLst/>
          </a:prstGeom>
          <a:solidFill>
            <a:srgbClr val="008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2235200" y="5233308"/>
            <a:ext cx="279400" cy="279400"/>
          </a:xfrm>
          <a:prstGeom prst="ellipse">
            <a:avLst/>
          </a:prstGeom>
          <a:solidFill>
            <a:srgbClr val="008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2120900" y="5716176"/>
            <a:ext cx="279400" cy="279400"/>
          </a:xfrm>
          <a:prstGeom prst="ellipse">
            <a:avLst/>
          </a:prstGeom>
          <a:solidFill>
            <a:srgbClr val="E46C0A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525344" y="1727200"/>
            <a:ext cx="279400" cy="279400"/>
          </a:xfrm>
          <a:prstGeom prst="ellipse">
            <a:avLst/>
          </a:prstGeom>
          <a:solidFill>
            <a:srgbClr val="E46C0A"/>
          </a:solidFill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596900" y="5995576"/>
            <a:ext cx="279400" cy="279400"/>
          </a:xfrm>
          <a:prstGeom prst="ellipse">
            <a:avLst/>
          </a:prstGeom>
          <a:solidFill>
            <a:srgbClr val="E46C0A"/>
          </a:solidFill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2530819" y="2006600"/>
            <a:ext cx="279400" cy="2794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5832989" y="3467100"/>
            <a:ext cx="279400" cy="279400"/>
          </a:xfrm>
          <a:prstGeom prst="ellipse">
            <a:avLst/>
          </a:prstGeom>
          <a:solidFill>
            <a:srgbClr val="E46C0A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3410363" y="2900015"/>
            <a:ext cx="279400" cy="279400"/>
          </a:xfrm>
          <a:prstGeom prst="ellipse">
            <a:avLst/>
          </a:prstGeom>
          <a:solidFill>
            <a:srgbClr val="E46C0A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6748259" y="6032500"/>
            <a:ext cx="279400" cy="279400"/>
          </a:xfrm>
          <a:prstGeom prst="ellipse">
            <a:avLst/>
          </a:prstGeom>
          <a:solidFill>
            <a:srgbClr val="E46C0A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4418413" y="4630375"/>
            <a:ext cx="279400" cy="279400"/>
          </a:xfrm>
          <a:prstGeom prst="ellipse">
            <a:avLst/>
          </a:prstGeom>
          <a:solidFill>
            <a:srgbClr val="E46C0A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/>
          <p:cNvCxnSpPr/>
          <p:nvPr/>
        </p:nvCxnSpPr>
        <p:spPr>
          <a:xfrm flipV="1">
            <a:off x="1151748" y="2324100"/>
            <a:ext cx="448070" cy="2794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V="1">
            <a:off x="1599818" y="2286000"/>
            <a:ext cx="521082" cy="381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V="1">
            <a:off x="2120900" y="2171700"/>
            <a:ext cx="549619" cy="1524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1941764" y="4359326"/>
            <a:ext cx="293436" cy="46667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2235200" y="4826000"/>
            <a:ext cx="127000" cy="54700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H="1">
            <a:off x="2235200" y="5373008"/>
            <a:ext cx="165100" cy="51979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378583" y="5512708"/>
            <a:ext cx="358017" cy="65949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8487585" y="1111201"/>
            <a:ext cx="378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t3</a:t>
            </a:r>
            <a:endParaRPr lang="en-US" dirty="0"/>
          </a:p>
        </p:txBody>
      </p:sp>
      <p:cxnSp>
        <p:nvCxnSpPr>
          <p:cNvPr id="56" name="Straight Connector 55"/>
          <p:cNvCxnSpPr/>
          <p:nvPr/>
        </p:nvCxnSpPr>
        <p:spPr>
          <a:xfrm flipV="1">
            <a:off x="2235200" y="4686300"/>
            <a:ext cx="575019" cy="1397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 flipH="1">
            <a:off x="2530819" y="1330998"/>
            <a:ext cx="879544" cy="335530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3410363" y="961666"/>
            <a:ext cx="4969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Track is terminated after no new correlated objects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EDD45-3EDF-D44C-9060-240C8E0CE3AF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1141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1"/>
            <a:ext cx="9144000" cy="844012"/>
            <a:chOff x="0" y="1"/>
            <a:chExt cx="9144000" cy="844012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0" y="844013"/>
              <a:ext cx="9144000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Picture 5" descr="Screen Shot 2015-10-11 at 11.16.20 AM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"/>
              <a:ext cx="1151748" cy="844012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1151748" y="2283"/>
              <a:ext cx="7992252" cy="83210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311013" y="2283"/>
              <a:ext cx="832987" cy="832987"/>
            </a:xfrm>
            <a:prstGeom prst="rect">
              <a:avLst/>
            </a:prstGeom>
          </p:spPr>
        </p:pic>
      </p:grp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06188696"/>
              </p:ext>
            </p:extLst>
          </p:nvPr>
        </p:nvGraphicFramePr>
        <p:xfrm>
          <a:off x="2235613" y="1968527"/>
          <a:ext cx="4678782" cy="3184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8" name="Equation" r:id="rId6" imgW="2425700" imgH="1651000" progId="Equation.3">
                  <p:embed/>
                </p:oleObj>
              </mc:Choice>
              <mc:Fallback>
                <p:oleObj name="Equation" r:id="rId6" imgW="2425700" imgH="16510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235613" y="1968527"/>
                        <a:ext cx="4678782" cy="31845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573981" y="1031829"/>
            <a:ext cx="77370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 State Transition Matrix (STM) can be used to further constrain the location of future object measurements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202040" y="188621"/>
            <a:ext cx="69832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FFFF"/>
                </a:solidFill>
                <a:latin typeface="Candara"/>
                <a:cs typeface="Candara"/>
              </a:rPr>
              <a:t>State Transition Matrix</a:t>
            </a:r>
            <a:endParaRPr lang="en-US" sz="2400" dirty="0">
              <a:solidFill>
                <a:srgbClr val="FFFFFF"/>
              </a:solidFill>
              <a:latin typeface="Candara"/>
              <a:cs typeface="Candara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EDD45-3EDF-D44C-9060-240C8E0CE3AF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1888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1"/>
            <a:ext cx="9144000" cy="844012"/>
            <a:chOff x="0" y="1"/>
            <a:chExt cx="9144000" cy="844012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0" y="844013"/>
              <a:ext cx="9144000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Picture 5" descr="Screen Shot 2015-10-11 at 11.16.20 AM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"/>
              <a:ext cx="1151748" cy="844012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1151748" y="2283"/>
              <a:ext cx="7992252" cy="83210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11013" y="2283"/>
              <a:ext cx="832987" cy="832987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1202040" y="188621"/>
              <a:ext cx="698323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err="1" smtClean="0">
                  <a:solidFill>
                    <a:srgbClr val="FFFFFF"/>
                  </a:solidFill>
                  <a:latin typeface="Candara"/>
                  <a:cs typeface="Candara"/>
                </a:rPr>
                <a:t>FlyNet</a:t>
              </a:r>
              <a:r>
                <a:rPr lang="en-US" sz="2400" dirty="0" smtClean="0">
                  <a:solidFill>
                    <a:srgbClr val="FFFFFF"/>
                  </a:solidFill>
                  <a:latin typeface="Candara"/>
                  <a:cs typeface="Candara"/>
                </a:rPr>
                <a:t>: Autonomous </a:t>
              </a:r>
              <a:r>
                <a:rPr lang="en-US" sz="2400" dirty="0" err="1" smtClean="0">
                  <a:solidFill>
                    <a:srgbClr val="FFFFFF"/>
                  </a:solidFill>
                  <a:latin typeface="Candara"/>
                  <a:cs typeface="Candara"/>
                </a:rPr>
                <a:t>Quadcopter</a:t>
              </a:r>
              <a:r>
                <a:rPr lang="en-US" sz="2400" dirty="0" smtClean="0">
                  <a:solidFill>
                    <a:srgbClr val="FFFFFF"/>
                  </a:solidFill>
                  <a:latin typeface="Candara"/>
                  <a:cs typeface="Candara"/>
                </a:rPr>
                <a:t> Search and Rescue</a:t>
              </a:r>
              <a:endParaRPr lang="en-US" sz="2400" dirty="0">
                <a:solidFill>
                  <a:srgbClr val="FFFFFF"/>
                </a:solidFill>
                <a:latin typeface="Candara"/>
                <a:cs typeface="Candara"/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082" y="2355672"/>
            <a:ext cx="8093837" cy="4273315"/>
          </a:xfrm>
          <a:prstGeom prst="rect">
            <a:avLst/>
          </a:prstGeom>
        </p:spPr>
      </p:pic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91440" y="1030012"/>
            <a:ext cx="8961120" cy="1227995"/>
          </a:xfrm>
        </p:spPr>
        <p:txBody>
          <a:bodyPr>
            <a:normAutofit/>
          </a:bodyPr>
          <a:lstStyle/>
          <a:p>
            <a:r>
              <a:rPr lang="en-US" dirty="0" smtClean="0"/>
              <a:t>Simulation</a:t>
            </a:r>
          </a:p>
          <a:p>
            <a:pPr lvl="1"/>
            <a:r>
              <a:rPr lang="en-US" dirty="0" smtClean="0"/>
              <a:t>Input </a:t>
            </a:r>
            <a:r>
              <a:rPr lang="en-US" dirty="0" smtClean="0">
                <a:sym typeface="Wingdings" panose="05000000000000000000" pitchFamily="2" charset="2"/>
              </a:rPr>
              <a:t> Flight controller  Airframe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EDD45-3EDF-D44C-9060-240C8E0CE3AF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88016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1"/>
            <a:ext cx="9144000" cy="844012"/>
            <a:chOff x="0" y="1"/>
            <a:chExt cx="9144000" cy="844012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0" y="844013"/>
              <a:ext cx="9144000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Picture 5" descr="Screen Shot 2015-10-11 at 11.16.20 AM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"/>
              <a:ext cx="1151748" cy="844012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1151748" y="2283"/>
              <a:ext cx="7992252" cy="83210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11013" y="2283"/>
              <a:ext cx="832987" cy="832987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1202040" y="188621"/>
              <a:ext cx="698323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err="1" smtClean="0">
                  <a:solidFill>
                    <a:srgbClr val="FFFFFF"/>
                  </a:solidFill>
                  <a:latin typeface="Candara"/>
                  <a:cs typeface="Candara"/>
                </a:rPr>
                <a:t>FlyNet</a:t>
              </a:r>
              <a:r>
                <a:rPr lang="en-US" sz="2400" dirty="0" smtClean="0">
                  <a:solidFill>
                    <a:srgbClr val="FFFFFF"/>
                  </a:solidFill>
                  <a:latin typeface="Candara"/>
                  <a:cs typeface="Candara"/>
                </a:rPr>
                <a:t>: Autonomous </a:t>
              </a:r>
              <a:r>
                <a:rPr lang="en-US" sz="2400" dirty="0" err="1" smtClean="0">
                  <a:solidFill>
                    <a:srgbClr val="FFFFFF"/>
                  </a:solidFill>
                  <a:latin typeface="Candara"/>
                  <a:cs typeface="Candara"/>
                </a:rPr>
                <a:t>Quadcopter</a:t>
              </a:r>
              <a:r>
                <a:rPr lang="en-US" sz="2400" dirty="0" smtClean="0">
                  <a:solidFill>
                    <a:srgbClr val="FFFFFF"/>
                  </a:solidFill>
                  <a:latin typeface="Candara"/>
                  <a:cs typeface="Candara"/>
                </a:rPr>
                <a:t> Search and Rescue</a:t>
              </a:r>
              <a:endParaRPr lang="en-US" sz="2400" dirty="0">
                <a:solidFill>
                  <a:srgbClr val="FFFFFF"/>
                </a:solidFill>
                <a:latin typeface="Candara"/>
                <a:cs typeface="Candara"/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399" y="1020725"/>
            <a:ext cx="8158613" cy="2106706"/>
          </a:xfrm>
        </p:spPr>
        <p:txBody>
          <a:bodyPr/>
          <a:lstStyle/>
          <a:p>
            <a:r>
              <a:rPr lang="en-US" sz="2800" dirty="0" smtClean="0"/>
              <a:t>Airframe Modelling</a:t>
            </a:r>
          </a:p>
          <a:p>
            <a:pPr lvl="1"/>
            <a:r>
              <a:rPr lang="en-US" sz="2400" dirty="0" smtClean="0"/>
              <a:t>Use Simulink 6DOF block to simulate equations of motion in the quadcopter body coordinate frame.</a:t>
            </a:r>
          </a:p>
          <a:p>
            <a:pPr lvl="1"/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" y="2875787"/>
            <a:ext cx="8839200" cy="348615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EDD45-3EDF-D44C-9060-240C8E0CE3AF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33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"/>
          <p:cNvGrpSpPr/>
          <p:nvPr/>
        </p:nvGrpSpPr>
        <p:grpSpPr>
          <a:xfrm>
            <a:off x="0" y="1"/>
            <a:ext cx="9144000" cy="844012"/>
            <a:chOff x="0" y="1"/>
            <a:chExt cx="9144000" cy="844012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0" y="844013"/>
              <a:ext cx="9144000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Picture 5" descr="Screen Shot 2015-10-11 at 11.16.20 AM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"/>
              <a:ext cx="1151748" cy="844012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1151748" y="2283"/>
              <a:ext cx="7992252" cy="83210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11013" y="2283"/>
              <a:ext cx="832987" cy="832987"/>
            </a:xfrm>
            <a:prstGeom prst="rect">
              <a:avLst/>
            </a:prstGeom>
          </p:spPr>
        </p:pic>
      </p:grpSp>
      <p:sp>
        <p:nvSpPr>
          <p:cNvPr id="10" name="Rounded Rectangle 9"/>
          <p:cNvSpPr/>
          <p:nvPr/>
        </p:nvSpPr>
        <p:spPr>
          <a:xfrm>
            <a:off x="6773797" y="3687690"/>
            <a:ext cx="1368792" cy="980573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Flight Control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2356053" y="3687691"/>
            <a:ext cx="1000787" cy="99260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SLAM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4023301" y="3687690"/>
            <a:ext cx="1884221" cy="992605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Planning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4023301" y="2129602"/>
            <a:ext cx="1884221" cy="98659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Target Detection and Tracking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3356840" y="4010995"/>
            <a:ext cx="66646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3" idx="2"/>
            <a:endCxn id="12" idx="0"/>
          </p:cNvCxnSpPr>
          <p:nvPr/>
        </p:nvCxnSpPr>
        <p:spPr>
          <a:xfrm>
            <a:off x="4965412" y="3116192"/>
            <a:ext cx="0" cy="57149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12" idx="3"/>
            <a:endCxn id="10" idx="1"/>
          </p:cNvCxnSpPr>
          <p:nvPr/>
        </p:nvCxnSpPr>
        <p:spPr>
          <a:xfrm flipV="1">
            <a:off x="5907522" y="4177977"/>
            <a:ext cx="866275" cy="601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Rounded Rectangle 35"/>
          <p:cNvSpPr/>
          <p:nvPr/>
        </p:nvSpPr>
        <p:spPr>
          <a:xfrm>
            <a:off x="553472" y="3687691"/>
            <a:ext cx="1324592" cy="992604"/>
          </a:xfrm>
          <a:prstGeom prst="roundRect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Guidance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7" name="Rounded Rectangle 36"/>
          <p:cNvSpPr/>
          <p:nvPr/>
        </p:nvSpPr>
        <p:spPr>
          <a:xfrm>
            <a:off x="4485692" y="1251293"/>
            <a:ext cx="959439" cy="622611"/>
          </a:xfrm>
          <a:prstGeom prst="roundRect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FLiR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9" name="Elbow Connector 38"/>
          <p:cNvCxnSpPr/>
          <p:nvPr/>
        </p:nvCxnSpPr>
        <p:spPr>
          <a:xfrm rot="16200000" flipH="1">
            <a:off x="3090590" y="2818173"/>
            <a:ext cx="12700" cy="3749644"/>
          </a:xfrm>
          <a:prstGeom prst="bentConnector3">
            <a:avLst>
              <a:gd name="adj1" fmla="val 4736844"/>
            </a:avLst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Elbow Connector 39"/>
          <p:cNvCxnSpPr>
            <a:stCxn id="13" idx="1"/>
            <a:endCxn id="11" idx="0"/>
          </p:cNvCxnSpPr>
          <p:nvPr/>
        </p:nvCxnSpPr>
        <p:spPr>
          <a:xfrm rot="10800000" flipV="1">
            <a:off x="2856447" y="2622897"/>
            <a:ext cx="1166854" cy="1064794"/>
          </a:xfrm>
          <a:prstGeom prst="bentConnector2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1878064" y="4196693"/>
            <a:ext cx="477989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Elbow Connector 53"/>
          <p:cNvCxnSpPr>
            <a:stCxn id="10" idx="3"/>
          </p:cNvCxnSpPr>
          <p:nvPr/>
        </p:nvCxnSpPr>
        <p:spPr>
          <a:xfrm flipH="1" flipV="1">
            <a:off x="5907522" y="2887579"/>
            <a:ext cx="2235067" cy="1290398"/>
          </a:xfrm>
          <a:prstGeom prst="bentConnector3">
            <a:avLst>
              <a:gd name="adj1" fmla="val -10228"/>
            </a:avLst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37" idx="2"/>
            <a:endCxn id="13" idx="0"/>
          </p:cNvCxnSpPr>
          <p:nvPr/>
        </p:nvCxnSpPr>
        <p:spPr>
          <a:xfrm>
            <a:off x="4965412" y="1873904"/>
            <a:ext cx="0" cy="255698"/>
          </a:xfrm>
          <a:prstGeom prst="straightConnector1">
            <a:avLst/>
          </a:prstGeom>
          <a:ln>
            <a:solidFill>
              <a:srgbClr val="7030A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Rounded Rectangle 60"/>
          <p:cNvSpPr/>
          <p:nvPr/>
        </p:nvSpPr>
        <p:spPr>
          <a:xfrm>
            <a:off x="7062697" y="5113421"/>
            <a:ext cx="1206804" cy="770036"/>
          </a:xfrm>
          <a:prstGeom prst="round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RC Overrides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62" name="Straight Arrow Connector 61"/>
          <p:cNvCxnSpPr/>
          <p:nvPr/>
        </p:nvCxnSpPr>
        <p:spPr>
          <a:xfrm flipH="1" flipV="1">
            <a:off x="7662737" y="4668263"/>
            <a:ext cx="3362" cy="445158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prstDash val="lg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Elbow Connector 39"/>
          <p:cNvCxnSpPr>
            <a:stCxn id="13" idx="3"/>
            <a:endCxn id="69" idx="2"/>
          </p:cNvCxnSpPr>
          <p:nvPr/>
        </p:nvCxnSpPr>
        <p:spPr>
          <a:xfrm flipV="1">
            <a:off x="5907522" y="2021329"/>
            <a:ext cx="603402" cy="601568"/>
          </a:xfrm>
          <a:prstGeom prst="bentConnector2">
            <a:avLst/>
          </a:prstGeom>
          <a:ln>
            <a:solidFill>
              <a:schemeClr val="accent6">
                <a:lumMod val="50000"/>
              </a:schemeClr>
            </a:solidFill>
            <a:prstDash val="lg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9" name="Rounded Rectangle 68"/>
          <p:cNvSpPr/>
          <p:nvPr/>
        </p:nvSpPr>
        <p:spPr>
          <a:xfrm>
            <a:off x="5907522" y="1251293"/>
            <a:ext cx="1206804" cy="770036"/>
          </a:xfrm>
          <a:prstGeom prst="round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Ground Station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80" name="Elbow Connector 79"/>
          <p:cNvCxnSpPr>
            <a:stCxn id="11" idx="3"/>
            <a:endCxn id="10" idx="2"/>
          </p:cNvCxnSpPr>
          <p:nvPr/>
        </p:nvCxnSpPr>
        <p:spPr>
          <a:xfrm>
            <a:off x="3356840" y="4183993"/>
            <a:ext cx="4101353" cy="484270"/>
          </a:xfrm>
          <a:prstGeom prst="bentConnector4">
            <a:avLst>
              <a:gd name="adj1" fmla="val 5867"/>
              <a:gd name="adj2" fmla="val 174534"/>
            </a:avLst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Elbow Connector 39"/>
          <p:cNvCxnSpPr/>
          <p:nvPr/>
        </p:nvCxnSpPr>
        <p:spPr>
          <a:xfrm rot="5400000">
            <a:off x="5641180" y="2878376"/>
            <a:ext cx="1989663" cy="275572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50000"/>
              </a:schemeClr>
            </a:solidFill>
            <a:prstDash val="lgDas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/>
          <p:cNvCxnSpPr/>
          <p:nvPr/>
        </p:nvCxnSpPr>
        <p:spPr>
          <a:xfrm flipH="1">
            <a:off x="5907522" y="4010995"/>
            <a:ext cx="590702" cy="0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prstDash val="lg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0" y="834387"/>
            <a:ext cx="31282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To Target D and T:</a:t>
            </a:r>
          </a:p>
          <a:p>
            <a:r>
              <a:rPr lang="en-US" sz="1600" dirty="0" smtClean="0"/>
              <a:t>80x60 IR images @ 8.6 Hz</a:t>
            </a:r>
          </a:p>
          <a:p>
            <a:endParaRPr lang="en-US" sz="1600" dirty="0"/>
          </a:p>
        </p:txBody>
      </p:sp>
      <p:sp>
        <p:nvSpPr>
          <p:cNvPr id="32" name="Rectangle 31"/>
          <p:cNvSpPr/>
          <p:nvPr/>
        </p:nvSpPr>
        <p:spPr>
          <a:xfrm>
            <a:off x="4312508" y="1075038"/>
            <a:ext cx="1453096" cy="880590"/>
          </a:xfrm>
          <a:prstGeom prst="rect">
            <a:avLst/>
          </a:prstGeom>
          <a:noFill/>
          <a:ln w="25400">
            <a:solidFill>
              <a:srgbClr val="C00000"/>
            </a:solidFill>
            <a:prstDash val="lg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1202040" y="188621"/>
            <a:ext cx="698323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err="1" smtClean="0">
                <a:solidFill>
                  <a:srgbClr val="FFFFFF"/>
                </a:solidFill>
                <a:latin typeface="Candara"/>
                <a:cs typeface="Candara"/>
              </a:rPr>
              <a:t>FlyNet</a:t>
            </a:r>
            <a:r>
              <a:rPr lang="en-US" sz="3000" dirty="0" smtClean="0">
                <a:solidFill>
                  <a:srgbClr val="FFFFFF"/>
                </a:solidFill>
                <a:latin typeface="Candara"/>
                <a:cs typeface="Candara"/>
              </a:rPr>
              <a:t>: System Block Diagram</a:t>
            </a:r>
            <a:endParaRPr lang="en-US" sz="3000" dirty="0">
              <a:solidFill>
                <a:srgbClr val="FFFFFF"/>
              </a:solidFill>
              <a:latin typeface="Candara"/>
              <a:cs typeface="Candara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EDD45-3EDF-D44C-9060-240C8E0CE3A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025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1"/>
            <a:ext cx="9144000" cy="844012"/>
            <a:chOff x="0" y="1"/>
            <a:chExt cx="9144000" cy="844012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0" y="844013"/>
              <a:ext cx="9144000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Picture 5" descr="Screen Shot 2015-10-11 at 11.16.20 AM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"/>
              <a:ext cx="1151748" cy="844012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1151748" y="2283"/>
              <a:ext cx="7992252" cy="83210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11013" y="2283"/>
              <a:ext cx="832987" cy="832987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1202040" y="188621"/>
              <a:ext cx="698323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err="1" smtClean="0">
                  <a:solidFill>
                    <a:srgbClr val="FFFFFF"/>
                  </a:solidFill>
                  <a:latin typeface="Candara"/>
                  <a:cs typeface="Candara"/>
                </a:rPr>
                <a:t>FlyNet</a:t>
              </a:r>
              <a:r>
                <a:rPr lang="en-US" sz="2400" dirty="0" smtClean="0">
                  <a:solidFill>
                    <a:srgbClr val="FFFFFF"/>
                  </a:solidFill>
                  <a:latin typeface="Candara"/>
                  <a:cs typeface="Candara"/>
                </a:rPr>
                <a:t>: Autonomous </a:t>
              </a:r>
              <a:r>
                <a:rPr lang="en-US" sz="2400" dirty="0" err="1" smtClean="0">
                  <a:solidFill>
                    <a:srgbClr val="FFFFFF"/>
                  </a:solidFill>
                  <a:latin typeface="Candara"/>
                  <a:cs typeface="Candara"/>
                </a:rPr>
                <a:t>Quadcopter</a:t>
              </a:r>
              <a:r>
                <a:rPr lang="en-US" sz="2400" dirty="0" smtClean="0">
                  <a:solidFill>
                    <a:srgbClr val="FFFFFF"/>
                  </a:solidFill>
                  <a:latin typeface="Candara"/>
                  <a:cs typeface="Candara"/>
                </a:rPr>
                <a:t> Search and Rescue</a:t>
              </a:r>
              <a:endParaRPr lang="en-US" sz="2400" dirty="0">
                <a:solidFill>
                  <a:srgbClr val="FFFFFF"/>
                </a:solidFill>
                <a:latin typeface="Candara"/>
                <a:cs typeface="Candara"/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1365" y="1038064"/>
            <a:ext cx="4625239" cy="5500437"/>
          </a:xfrm>
        </p:spPr>
        <p:txBody>
          <a:bodyPr/>
          <a:lstStyle/>
          <a:p>
            <a:r>
              <a:rPr lang="en-US" dirty="0"/>
              <a:t>Applied</a:t>
            </a:r>
            <a:r>
              <a:rPr lang="en-US" dirty="0" smtClean="0"/>
              <a:t> Forces</a:t>
            </a:r>
            <a:endParaRPr lang="en-US" dirty="0"/>
          </a:p>
          <a:p>
            <a:pPr marL="625475" lvl="1" indent="-173038"/>
            <a:r>
              <a:rPr lang="en-US" dirty="0"/>
              <a:t> Gravity</a:t>
            </a:r>
          </a:p>
          <a:p>
            <a:pPr marL="625475" lvl="1" indent="-173038"/>
            <a:r>
              <a:rPr lang="en-US" dirty="0"/>
              <a:t> </a:t>
            </a:r>
            <a:r>
              <a:rPr lang="en-US" dirty="0" smtClean="0"/>
              <a:t>Motor thrust</a:t>
            </a:r>
            <a:endParaRPr lang="en-US" dirty="0"/>
          </a:p>
          <a:p>
            <a:pPr marL="625475" lvl="1" indent="-173038"/>
            <a:r>
              <a:rPr lang="en-US" dirty="0"/>
              <a:t> Aerodynamic forces</a:t>
            </a:r>
          </a:p>
          <a:p>
            <a:pPr marL="1025525" lvl="2" indent="-173038"/>
            <a:r>
              <a:rPr lang="en-US" dirty="0" smtClean="0"/>
              <a:t>Drag (lumped parameter model)</a:t>
            </a:r>
            <a:endParaRPr lang="en-US" dirty="0"/>
          </a:p>
          <a:p>
            <a:pPr marL="1025525" lvl="2" indent="-173038"/>
            <a:r>
              <a:rPr lang="en-US" dirty="0"/>
              <a:t>Ground effects</a:t>
            </a:r>
          </a:p>
          <a:p>
            <a:r>
              <a:rPr lang="en-US" dirty="0" smtClean="0"/>
              <a:t>Applied Moments</a:t>
            </a:r>
          </a:p>
          <a:p>
            <a:pPr lvl="1"/>
            <a:r>
              <a:rPr lang="en-US" dirty="0" smtClean="0"/>
              <a:t>Motor thrust</a:t>
            </a:r>
          </a:p>
          <a:p>
            <a:r>
              <a:rPr lang="en-US" dirty="0" smtClean="0"/>
              <a:t>Other considerations</a:t>
            </a:r>
            <a:endParaRPr lang="en-US" dirty="0"/>
          </a:p>
          <a:p>
            <a:pPr lvl="1"/>
            <a:r>
              <a:rPr lang="en-US" dirty="0" smtClean="0"/>
              <a:t>Rotational dynamics</a:t>
            </a:r>
          </a:p>
          <a:p>
            <a:pPr lvl="1"/>
            <a:r>
              <a:rPr lang="en-US" dirty="0" smtClean="0"/>
              <a:t>Motor dynamics</a:t>
            </a:r>
            <a:endParaRPr lang="en-US" dirty="0"/>
          </a:p>
          <a:p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4263" y="1392298"/>
            <a:ext cx="3292496" cy="817057"/>
          </a:xfrm>
          <a:prstGeom prst="rect">
            <a:avLst/>
          </a:prstGeom>
        </p:spPr>
      </p:pic>
      <p:pic>
        <p:nvPicPr>
          <p:cNvPr id="14" name="Picture 13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4264" y="3884970"/>
            <a:ext cx="3292495" cy="827219"/>
          </a:xfrm>
          <a:prstGeom prst="rect">
            <a:avLst/>
          </a:prstGeom>
        </p:spPr>
      </p:pic>
      <p:pic>
        <p:nvPicPr>
          <p:cNvPr id="15" name="Picture 14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4263" y="2638634"/>
            <a:ext cx="1784378" cy="817057"/>
          </a:xfrm>
          <a:prstGeom prst="rect">
            <a:avLst/>
          </a:prstGeom>
        </p:spPr>
      </p:pic>
      <p:cxnSp>
        <p:nvCxnSpPr>
          <p:cNvPr id="17" name="Elbow Connector 16"/>
          <p:cNvCxnSpPr/>
          <p:nvPr/>
        </p:nvCxnSpPr>
        <p:spPr>
          <a:xfrm flipV="1">
            <a:off x="2855167" y="1800826"/>
            <a:ext cx="2584580" cy="408529"/>
          </a:xfrm>
          <a:prstGeom prst="bentConnector3">
            <a:avLst/>
          </a:prstGeom>
          <a:ln>
            <a:solidFill>
              <a:srgbClr val="FF2711"/>
            </a:solidFill>
            <a:tailEnd type="triangle"/>
          </a:ln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4786604" y="3047162"/>
            <a:ext cx="653143" cy="0"/>
          </a:xfrm>
          <a:prstGeom prst="straightConnector1">
            <a:avLst/>
          </a:prstGeom>
          <a:ln>
            <a:solidFill>
              <a:srgbClr val="FF2711"/>
            </a:solidFill>
            <a:tailEnd type="triangle"/>
          </a:ln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2789853" y="4298579"/>
            <a:ext cx="2649894" cy="0"/>
          </a:xfrm>
          <a:prstGeom prst="straightConnector1">
            <a:avLst/>
          </a:prstGeom>
          <a:ln>
            <a:solidFill>
              <a:srgbClr val="FF2711"/>
            </a:solidFill>
            <a:tailEnd type="triangle"/>
          </a:ln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23" name="Picture 22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4263" y="4884658"/>
            <a:ext cx="3113314" cy="868136"/>
          </a:xfrm>
          <a:prstGeom prst="rect">
            <a:avLst/>
          </a:prstGeom>
        </p:spPr>
      </p:pic>
      <p:cxnSp>
        <p:nvCxnSpPr>
          <p:cNvPr id="24" name="Straight Arrow Connector 23"/>
          <p:cNvCxnSpPr/>
          <p:nvPr/>
        </p:nvCxnSpPr>
        <p:spPr>
          <a:xfrm>
            <a:off x="3660710" y="5318726"/>
            <a:ext cx="1779037" cy="0"/>
          </a:xfrm>
          <a:prstGeom prst="straightConnector1">
            <a:avLst/>
          </a:prstGeom>
          <a:ln>
            <a:solidFill>
              <a:srgbClr val="FF2711"/>
            </a:solidFill>
            <a:tailEnd type="triangle"/>
          </a:ln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EDD45-3EDF-D44C-9060-240C8E0CE3AF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00139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1"/>
            <a:ext cx="9144000" cy="844012"/>
            <a:chOff x="0" y="1"/>
            <a:chExt cx="9144000" cy="844012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0" y="844013"/>
              <a:ext cx="9144000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Picture 5" descr="Screen Shot 2015-10-11 at 11.16.20 AM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"/>
              <a:ext cx="1151748" cy="844012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1151748" y="2283"/>
              <a:ext cx="7992252" cy="83210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11013" y="2283"/>
              <a:ext cx="832987" cy="832987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1202040" y="188621"/>
              <a:ext cx="698323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err="1" smtClean="0">
                  <a:solidFill>
                    <a:srgbClr val="FFFFFF"/>
                  </a:solidFill>
                  <a:latin typeface="Candara"/>
                  <a:cs typeface="Candara"/>
                </a:rPr>
                <a:t>FlyNet</a:t>
              </a:r>
              <a:r>
                <a:rPr lang="en-US" sz="2400" dirty="0" smtClean="0">
                  <a:solidFill>
                    <a:srgbClr val="FFFFFF"/>
                  </a:solidFill>
                  <a:latin typeface="Candara"/>
                  <a:cs typeface="Candara"/>
                </a:rPr>
                <a:t>: Autonomous </a:t>
              </a:r>
              <a:r>
                <a:rPr lang="en-US" sz="2400" dirty="0" err="1" smtClean="0">
                  <a:solidFill>
                    <a:srgbClr val="FFFFFF"/>
                  </a:solidFill>
                  <a:latin typeface="Candara"/>
                  <a:cs typeface="Candara"/>
                </a:rPr>
                <a:t>Quadcopter</a:t>
              </a:r>
              <a:r>
                <a:rPr lang="en-US" sz="2400" dirty="0" smtClean="0">
                  <a:solidFill>
                    <a:srgbClr val="FFFFFF"/>
                  </a:solidFill>
                  <a:latin typeface="Candara"/>
                  <a:cs typeface="Candara"/>
                </a:rPr>
                <a:t> Search and Rescue</a:t>
              </a:r>
              <a:endParaRPr lang="en-US" sz="2400" dirty="0">
                <a:solidFill>
                  <a:srgbClr val="FFFFFF"/>
                </a:solidFill>
                <a:latin typeface="Candara"/>
                <a:cs typeface="Candara"/>
              </a:endParaRPr>
            </a:p>
          </p:txBody>
        </p:sp>
      </p:grp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91440" y="1030013"/>
            <a:ext cx="8961120" cy="548366"/>
          </a:xfrm>
        </p:spPr>
        <p:txBody>
          <a:bodyPr>
            <a:normAutofit/>
          </a:bodyPr>
          <a:lstStyle/>
          <a:p>
            <a:r>
              <a:rPr lang="en-US" sz="2800" dirty="0" smtClean="0"/>
              <a:t>Applied forces and moments</a:t>
            </a:r>
            <a:endParaRPr lang="en-US" sz="2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7155" y="1549459"/>
            <a:ext cx="7249691" cy="5297269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EDD45-3EDF-D44C-9060-240C8E0CE3AF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86572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1"/>
            <a:ext cx="9144000" cy="844012"/>
            <a:chOff x="0" y="1"/>
            <a:chExt cx="9144000" cy="844012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0" y="844013"/>
              <a:ext cx="9144000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Picture 5" descr="Screen Shot 2015-10-11 at 11.16.20 AM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"/>
              <a:ext cx="1151748" cy="844012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1151748" y="2283"/>
              <a:ext cx="7992252" cy="83210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11013" y="2283"/>
              <a:ext cx="832987" cy="832987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1202040" y="188621"/>
              <a:ext cx="698323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err="1" smtClean="0">
                  <a:solidFill>
                    <a:srgbClr val="FFFFFF"/>
                  </a:solidFill>
                  <a:latin typeface="Candara"/>
                  <a:cs typeface="Candara"/>
                </a:rPr>
                <a:t>FlyNet</a:t>
              </a:r>
              <a:r>
                <a:rPr lang="en-US" sz="2400" dirty="0" smtClean="0">
                  <a:solidFill>
                    <a:srgbClr val="FFFFFF"/>
                  </a:solidFill>
                  <a:latin typeface="Candara"/>
                  <a:cs typeface="Candara"/>
                </a:rPr>
                <a:t>: Autonomous </a:t>
              </a:r>
              <a:r>
                <a:rPr lang="en-US" sz="2400" dirty="0" err="1" smtClean="0">
                  <a:solidFill>
                    <a:srgbClr val="FFFFFF"/>
                  </a:solidFill>
                  <a:latin typeface="Candara"/>
                  <a:cs typeface="Candara"/>
                </a:rPr>
                <a:t>Quadcopter</a:t>
              </a:r>
              <a:r>
                <a:rPr lang="en-US" sz="2400" dirty="0" smtClean="0">
                  <a:solidFill>
                    <a:srgbClr val="FFFFFF"/>
                  </a:solidFill>
                  <a:latin typeface="Candara"/>
                  <a:cs typeface="Candara"/>
                </a:rPr>
                <a:t> Search and Rescue</a:t>
              </a:r>
              <a:endParaRPr lang="en-US" sz="2400" dirty="0">
                <a:solidFill>
                  <a:srgbClr val="FFFFFF"/>
                </a:solidFill>
                <a:latin typeface="Candara"/>
                <a:cs typeface="Candara"/>
              </a:endParaRPr>
            </a:p>
          </p:txBody>
        </p:sp>
      </p:grp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91440" y="1317589"/>
            <a:ext cx="8961120" cy="867758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Flight control (actuator outputs for given roll, pitch, yaw, and throttle commands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8687" y="2319433"/>
            <a:ext cx="6087550" cy="3960067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EDD45-3EDF-D44C-9060-240C8E0CE3AF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94219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1"/>
            <a:ext cx="9144000" cy="844012"/>
            <a:chOff x="0" y="1"/>
            <a:chExt cx="9144000" cy="844012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0" y="844013"/>
              <a:ext cx="9144000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Picture 5" descr="Screen Shot 2015-10-11 at 11.16.20 AM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"/>
              <a:ext cx="1151748" cy="844012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1151748" y="2283"/>
              <a:ext cx="7992252" cy="83210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11013" y="2283"/>
              <a:ext cx="832987" cy="832987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1202040" y="188621"/>
              <a:ext cx="698323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err="1" smtClean="0">
                  <a:solidFill>
                    <a:srgbClr val="FFFFFF"/>
                  </a:solidFill>
                  <a:latin typeface="Candara"/>
                  <a:cs typeface="Candara"/>
                </a:rPr>
                <a:t>FlyNet</a:t>
              </a:r>
              <a:r>
                <a:rPr lang="en-US" sz="2400" dirty="0" smtClean="0">
                  <a:solidFill>
                    <a:srgbClr val="FFFFFF"/>
                  </a:solidFill>
                  <a:latin typeface="Candara"/>
                  <a:cs typeface="Candara"/>
                </a:rPr>
                <a:t>: Autonomous </a:t>
              </a:r>
              <a:r>
                <a:rPr lang="en-US" sz="2400" dirty="0" err="1" smtClean="0">
                  <a:solidFill>
                    <a:srgbClr val="FFFFFF"/>
                  </a:solidFill>
                  <a:latin typeface="Candara"/>
                  <a:cs typeface="Candara"/>
                </a:rPr>
                <a:t>Quadcopter</a:t>
              </a:r>
              <a:r>
                <a:rPr lang="en-US" sz="2400" dirty="0" smtClean="0">
                  <a:solidFill>
                    <a:srgbClr val="FFFFFF"/>
                  </a:solidFill>
                  <a:latin typeface="Candara"/>
                  <a:cs typeface="Candara"/>
                </a:rPr>
                <a:t> Search and Rescue</a:t>
              </a:r>
              <a:endParaRPr lang="en-US" sz="2400" dirty="0">
                <a:solidFill>
                  <a:srgbClr val="FFFFFF"/>
                </a:solidFill>
                <a:latin typeface="Candara"/>
                <a:cs typeface="Candara"/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1365" y="1038064"/>
            <a:ext cx="8777362" cy="5500437"/>
          </a:xfrm>
        </p:spPr>
        <p:txBody>
          <a:bodyPr/>
          <a:lstStyle/>
          <a:p>
            <a:r>
              <a:rPr lang="en-US" dirty="0" smtClean="0"/>
              <a:t>Stabilize Mode</a:t>
            </a:r>
          </a:p>
          <a:p>
            <a:pPr marL="0" indent="0">
              <a:buNone/>
            </a:pP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365" y="1596939"/>
            <a:ext cx="8771332" cy="4887841"/>
          </a:xfrm>
          <a:prstGeom prst="rect">
            <a:avLst/>
          </a:prstGeom>
        </p:spPr>
      </p:pic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EDD45-3EDF-D44C-9060-240C8E0CE3AF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35161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1"/>
            <a:ext cx="9144000" cy="844012"/>
            <a:chOff x="0" y="1"/>
            <a:chExt cx="9144000" cy="844012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0" y="844013"/>
              <a:ext cx="9144000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Picture 5" descr="Screen Shot 2015-10-11 at 11.16.20 AM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"/>
              <a:ext cx="1151748" cy="844012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1151748" y="2283"/>
              <a:ext cx="7992252" cy="83210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11013" y="2283"/>
              <a:ext cx="832987" cy="832987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1202040" y="188621"/>
              <a:ext cx="698323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err="1" smtClean="0">
                  <a:solidFill>
                    <a:srgbClr val="FFFFFF"/>
                  </a:solidFill>
                  <a:latin typeface="Candara"/>
                  <a:cs typeface="Candara"/>
                </a:rPr>
                <a:t>FlyNet</a:t>
              </a:r>
              <a:r>
                <a:rPr lang="en-US" sz="2400" dirty="0" smtClean="0">
                  <a:solidFill>
                    <a:srgbClr val="FFFFFF"/>
                  </a:solidFill>
                  <a:latin typeface="Candara"/>
                  <a:cs typeface="Candara"/>
                </a:rPr>
                <a:t>: Autonomous </a:t>
              </a:r>
              <a:r>
                <a:rPr lang="en-US" sz="2400" dirty="0" err="1" smtClean="0">
                  <a:solidFill>
                    <a:srgbClr val="FFFFFF"/>
                  </a:solidFill>
                  <a:latin typeface="Candara"/>
                  <a:cs typeface="Candara"/>
                </a:rPr>
                <a:t>Quadcopter</a:t>
              </a:r>
              <a:r>
                <a:rPr lang="en-US" sz="2400" dirty="0" smtClean="0">
                  <a:solidFill>
                    <a:srgbClr val="FFFFFF"/>
                  </a:solidFill>
                  <a:latin typeface="Candara"/>
                  <a:cs typeface="Candara"/>
                </a:rPr>
                <a:t> Search and Rescue</a:t>
              </a:r>
              <a:endParaRPr lang="en-US" sz="2400" dirty="0">
                <a:solidFill>
                  <a:srgbClr val="FFFFFF"/>
                </a:solidFill>
                <a:latin typeface="Candara"/>
                <a:cs typeface="Candara"/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1365" y="1038064"/>
            <a:ext cx="8777362" cy="5500437"/>
          </a:xfrm>
        </p:spPr>
        <p:txBody>
          <a:bodyPr/>
          <a:lstStyle/>
          <a:p>
            <a:r>
              <a:rPr lang="en-US" dirty="0" smtClean="0"/>
              <a:t>Altitude Control</a:t>
            </a:r>
          </a:p>
          <a:p>
            <a:pPr marL="0" indent="0">
              <a:buNone/>
            </a:pP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995" y="1997945"/>
            <a:ext cx="8792732" cy="4277085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EDD45-3EDF-D44C-9060-240C8E0CE3AF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20712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1"/>
            <a:ext cx="9144000" cy="844012"/>
            <a:chOff x="0" y="1"/>
            <a:chExt cx="9144000" cy="844012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0" y="844013"/>
              <a:ext cx="9144000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Picture 5" descr="Screen Shot 2015-10-11 at 11.16.20 AM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"/>
              <a:ext cx="1151748" cy="844012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1151748" y="2283"/>
              <a:ext cx="7992252" cy="83210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11013" y="2283"/>
              <a:ext cx="832987" cy="832987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1202040" y="188621"/>
              <a:ext cx="698323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err="1" smtClean="0">
                  <a:solidFill>
                    <a:srgbClr val="FFFFFF"/>
                  </a:solidFill>
                  <a:latin typeface="Candara"/>
                  <a:cs typeface="Candara"/>
                </a:rPr>
                <a:t>FlyNet</a:t>
              </a:r>
              <a:r>
                <a:rPr lang="en-US" sz="2400" dirty="0" smtClean="0">
                  <a:solidFill>
                    <a:srgbClr val="FFFFFF"/>
                  </a:solidFill>
                  <a:latin typeface="Candara"/>
                  <a:cs typeface="Candara"/>
                </a:rPr>
                <a:t>: Autonomous </a:t>
              </a:r>
              <a:r>
                <a:rPr lang="en-US" sz="2400" dirty="0" err="1" smtClean="0">
                  <a:solidFill>
                    <a:srgbClr val="FFFFFF"/>
                  </a:solidFill>
                  <a:latin typeface="Candara"/>
                  <a:cs typeface="Candara"/>
                </a:rPr>
                <a:t>Quadcopter</a:t>
              </a:r>
              <a:r>
                <a:rPr lang="en-US" sz="2400" dirty="0" smtClean="0">
                  <a:solidFill>
                    <a:srgbClr val="FFFFFF"/>
                  </a:solidFill>
                  <a:latin typeface="Candara"/>
                  <a:cs typeface="Candara"/>
                </a:rPr>
                <a:t> Search and Rescue</a:t>
              </a:r>
              <a:endParaRPr lang="en-US" sz="2400" dirty="0">
                <a:solidFill>
                  <a:srgbClr val="FFFFFF"/>
                </a:solidFill>
                <a:latin typeface="Candara"/>
                <a:cs typeface="Candara"/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1365" y="1038064"/>
            <a:ext cx="8777362" cy="5500437"/>
          </a:xfrm>
        </p:spPr>
        <p:txBody>
          <a:bodyPr/>
          <a:lstStyle/>
          <a:p>
            <a:r>
              <a:rPr lang="en-US" dirty="0" smtClean="0"/>
              <a:t>Velocity Control</a:t>
            </a:r>
          </a:p>
          <a:p>
            <a:pPr marL="0" indent="0">
              <a:buNone/>
            </a:pP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036" y="1503932"/>
            <a:ext cx="7019244" cy="5228619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EDD45-3EDF-D44C-9060-240C8E0CE3AF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31239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1"/>
            <a:ext cx="9144000" cy="844012"/>
            <a:chOff x="0" y="1"/>
            <a:chExt cx="9144000" cy="844012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0" y="844013"/>
              <a:ext cx="9144000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Picture 5" descr="Screen Shot 2015-10-11 at 11.16.20 AM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"/>
              <a:ext cx="1151748" cy="844012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1151748" y="2283"/>
              <a:ext cx="7992252" cy="83210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11013" y="2283"/>
              <a:ext cx="832987" cy="832987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1202040" y="188621"/>
              <a:ext cx="698323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err="1" smtClean="0">
                  <a:solidFill>
                    <a:srgbClr val="FFFFFF"/>
                  </a:solidFill>
                  <a:latin typeface="Candara"/>
                  <a:cs typeface="Candara"/>
                </a:rPr>
                <a:t>FlyNet</a:t>
              </a:r>
              <a:r>
                <a:rPr lang="en-US" sz="2400" dirty="0" smtClean="0">
                  <a:solidFill>
                    <a:srgbClr val="FFFFFF"/>
                  </a:solidFill>
                  <a:latin typeface="Candara"/>
                  <a:cs typeface="Candara"/>
                </a:rPr>
                <a:t>: Autonomous </a:t>
              </a:r>
              <a:r>
                <a:rPr lang="en-US" sz="2400" dirty="0" err="1" smtClean="0">
                  <a:solidFill>
                    <a:srgbClr val="FFFFFF"/>
                  </a:solidFill>
                  <a:latin typeface="Candara"/>
                  <a:cs typeface="Candara"/>
                </a:rPr>
                <a:t>Quadcopter</a:t>
              </a:r>
              <a:r>
                <a:rPr lang="en-US" sz="2400" dirty="0" smtClean="0">
                  <a:solidFill>
                    <a:srgbClr val="FFFFFF"/>
                  </a:solidFill>
                  <a:latin typeface="Candara"/>
                  <a:cs typeface="Candara"/>
                </a:rPr>
                <a:t> Search and Rescue</a:t>
              </a:r>
              <a:endParaRPr lang="en-US" sz="2400" dirty="0">
                <a:solidFill>
                  <a:srgbClr val="FFFFFF"/>
                </a:solidFill>
                <a:latin typeface="Candara"/>
                <a:cs typeface="Candara"/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1365" y="1038064"/>
            <a:ext cx="8777362" cy="5500437"/>
          </a:xfrm>
        </p:spPr>
        <p:txBody>
          <a:bodyPr/>
          <a:lstStyle/>
          <a:p>
            <a:r>
              <a:rPr lang="en-US" dirty="0" smtClean="0"/>
              <a:t>Position Control</a:t>
            </a:r>
          </a:p>
          <a:p>
            <a:pPr marL="0" indent="0">
              <a:buNone/>
            </a:pP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73074"/>
            <a:ext cx="9144000" cy="2983655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EDD45-3EDF-D44C-9060-240C8E0CE3AF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44175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1"/>
            <a:ext cx="9144000" cy="844012"/>
            <a:chOff x="0" y="1"/>
            <a:chExt cx="9144000" cy="844012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0" y="844013"/>
              <a:ext cx="9144000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Picture 5" descr="Screen Shot 2015-10-11 at 11.16.20 AM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"/>
              <a:ext cx="1151748" cy="844012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1151748" y="2283"/>
              <a:ext cx="7992252" cy="83210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11013" y="2283"/>
              <a:ext cx="832987" cy="832987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1202040" y="188621"/>
              <a:ext cx="698323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err="1" smtClean="0">
                  <a:solidFill>
                    <a:srgbClr val="FFFFFF"/>
                  </a:solidFill>
                  <a:latin typeface="Candara"/>
                  <a:cs typeface="Candara"/>
                </a:rPr>
                <a:t>FlyNet</a:t>
              </a:r>
              <a:r>
                <a:rPr lang="en-US" sz="2400" dirty="0" smtClean="0">
                  <a:solidFill>
                    <a:srgbClr val="FFFFFF"/>
                  </a:solidFill>
                  <a:latin typeface="Candara"/>
                  <a:cs typeface="Candara"/>
                </a:rPr>
                <a:t>: Autonomous </a:t>
              </a:r>
              <a:r>
                <a:rPr lang="en-US" sz="2400" dirty="0" err="1" smtClean="0">
                  <a:solidFill>
                    <a:srgbClr val="FFFFFF"/>
                  </a:solidFill>
                  <a:latin typeface="Candara"/>
                  <a:cs typeface="Candara"/>
                </a:rPr>
                <a:t>Quadcopter</a:t>
              </a:r>
              <a:r>
                <a:rPr lang="en-US" sz="2400" dirty="0" smtClean="0">
                  <a:solidFill>
                    <a:srgbClr val="FFFFFF"/>
                  </a:solidFill>
                  <a:latin typeface="Candara"/>
                  <a:cs typeface="Candara"/>
                </a:rPr>
                <a:t> Search and Rescue</a:t>
              </a:r>
              <a:endParaRPr lang="en-US" sz="2400" dirty="0">
                <a:solidFill>
                  <a:srgbClr val="FFFFFF"/>
                </a:solidFill>
                <a:latin typeface="Candara"/>
                <a:cs typeface="Candara"/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1365" y="1038064"/>
            <a:ext cx="8777362" cy="5500437"/>
          </a:xfrm>
        </p:spPr>
        <p:txBody>
          <a:bodyPr/>
          <a:lstStyle/>
          <a:p>
            <a:r>
              <a:rPr lang="en-US" dirty="0" smtClean="0"/>
              <a:t>Next steps</a:t>
            </a:r>
          </a:p>
          <a:p>
            <a:pPr lvl="1"/>
            <a:r>
              <a:rPr lang="en-US" dirty="0" smtClean="0"/>
              <a:t>Test hardware to determine accurate coefficients</a:t>
            </a:r>
          </a:p>
          <a:p>
            <a:pPr lvl="2"/>
            <a:r>
              <a:rPr lang="en-US" dirty="0" smtClean="0"/>
              <a:t>Motor thrust per (rotational velocity)</a:t>
            </a:r>
            <a:r>
              <a:rPr lang="en-US" baseline="30000" dirty="0"/>
              <a:t>2</a:t>
            </a:r>
            <a:endParaRPr lang="en-US" dirty="0" smtClean="0"/>
          </a:p>
          <a:p>
            <a:pPr lvl="2"/>
            <a:r>
              <a:rPr lang="en-US" dirty="0" smtClean="0"/>
              <a:t>Motor rotational velocity per PWM input</a:t>
            </a:r>
          </a:p>
          <a:p>
            <a:pPr lvl="2"/>
            <a:r>
              <a:rPr lang="en-US" dirty="0" smtClean="0"/>
              <a:t>Quadcopter frame arm length</a:t>
            </a:r>
          </a:p>
          <a:p>
            <a:pPr lvl="2"/>
            <a:r>
              <a:rPr lang="en-US" dirty="0" smtClean="0"/>
              <a:t>Quadcopter moment of inertia</a:t>
            </a:r>
          </a:p>
          <a:p>
            <a:pPr lvl="1"/>
            <a:r>
              <a:rPr lang="en-US" dirty="0" smtClean="0"/>
              <a:t>Simulate </a:t>
            </a:r>
            <a:r>
              <a:rPr lang="en-US" dirty="0" err="1" smtClean="0"/>
              <a:t>Pixhawk</a:t>
            </a:r>
            <a:r>
              <a:rPr lang="en-US" dirty="0" smtClean="0"/>
              <a:t> controller in </a:t>
            </a:r>
            <a:r>
              <a:rPr lang="en-US" dirty="0" err="1" smtClean="0"/>
              <a:t>Simulilnk</a:t>
            </a:r>
            <a:endParaRPr lang="en-US" dirty="0" smtClean="0"/>
          </a:p>
          <a:p>
            <a:pPr lvl="1"/>
            <a:r>
              <a:rPr lang="en-US" dirty="0" smtClean="0"/>
              <a:t>Validate simulation against experimental flight data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EDD45-3EDF-D44C-9060-240C8E0CE3AF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81883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1"/>
            <a:ext cx="9144000" cy="844012"/>
            <a:chOff x="0" y="1"/>
            <a:chExt cx="9144000" cy="844012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0" y="844013"/>
              <a:ext cx="9144000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Picture 5" descr="Screen Shot 2015-10-11 at 11.16.20 AM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"/>
              <a:ext cx="1151748" cy="844012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1151748" y="2283"/>
              <a:ext cx="7992252" cy="83210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11013" y="2283"/>
              <a:ext cx="832987" cy="832987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1202040" y="188621"/>
              <a:ext cx="698323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>
                  <a:solidFill>
                    <a:srgbClr val="FFFFFF"/>
                  </a:solidFill>
                  <a:latin typeface="Candara"/>
                  <a:cs typeface="Candara"/>
                </a:rPr>
                <a:t>Motor Current Draw</a:t>
              </a:r>
              <a:endParaRPr lang="en-US" sz="2400" dirty="0">
                <a:solidFill>
                  <a:srgbClr val="FFFFFF"/>
                </a:solidFill>
                <a:latin typeface="Candara"/>
                <a:cs typeface="Candara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669851" y="1483955"/>
                <a:ext cx="2902689" cy="43639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Thrust per motor:</a:t>
                </a:r>
              </a:p>
              <a:p>
                <a:pPr algn="ctr"/>
                <a:endParaRPr lang="en-US" b="0" dirty="0" smtClean="0">
                  <a:latin typeface="Cambria Math"/>
                </a:endParaRPr>
              </a:p>
              <a:p>
                <a:pPr algn="ctr"/>
                <a14:m>
                  <m:oMathPara xmlns=""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𝑇</m:t>
                      </m:r>
                      <m:r>
                        <a:rPr lang="en-US" b="0" i="1" smtClean="0">
                          <a:latin typeface="Cambria Math"/>
                        </a:rPr>
                        <m:t>=0.5 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𝜌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𝐴</m:t>
                      </m:r>
                      <m:sSup>
                        <m:sSupPr>
                          <m:ctrlPr>
                            <a:rPr lang="en-US" b="0" i="1" smtClean="0">
                              <a:latin typeface="Cambria Math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𝑣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b="0" dirty="0" smtClean="0">
                  <a:ea typeface="Cambria Math"/>
                </a:endParaRPr>
              </a:p>
              <a:p>
                <a:pPr algn="ctr"/>
                <a:endParaRPr lang="en-US" dirty="0" smtClean="0"/>
              </a:p>
              <a:p>
                <a:pPr algn="ctr"/>
                <a:r>
                  <a:rPr lang="en-US" dirty="0" smtClean="0"/>
                  <a:t>For Hover:  Thrust = Weight</a:t>
                </a:r>
              </a:p>
              <a:p>
                <a:pPr algn="ctr"/>
                <a:endParaRPr lang="en-US" dirty="0"/>
              </a:p>
              <a:p>
                <a:pPr algn="ctr"/>
                <a14:m>
                  <m:oMathPara xmlns=""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h𝑜𝑣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= </m:t>
                      </m:r>
                      <m:rad>
                        <m:radPr>
                          <m:degHide m:val="on"/>
                          <m:ctrlPr>
                            <a:rPr lang="en-US" i="1" smtClean="0">
                              <a:latin typeface="Cambria Math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i="1" smtClean="0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/>
                                </a:rPr>
                                <m:t>𝑚𝑔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𝜌𝜋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/>
                                      <a:ea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/>
                                      <a:ea typeface="Cambria Math"/>
                                    </a:rPr>
                                    <m:t>𝑟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/>
                                      <a:ea typeface="Cambria Math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rad>
                    </m:oMath>
                  </m:oMathPara>
                </a14:m>
                <a:endParaRPr lang="en-US" dirty="0" smtClean="0"/>
              </a:p>
              <a:p>
                <a:pPr algn="ctr"/>
                <a:endParaRPr lang="en-US" dirty="0"/>
              </a:p>
              <a:p>
                <a:pPr algn="ctr"/>
                <a:r>
                  <a:rPr lang="en-US" dirty="0" smtClean="0"/>
                  <a:t>Relating Power</a:t>
                </a:r>
              </a:p>
              <a:p>
                <a:pPr algn="ctr"/>
                <a14:m>
                  <m:oMathPara xmlns=""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𝑃</m:t>
                      </m:r>
                      <m:r>
                        <a:rPr lang="en-US" i="1">
                          <a:latin typeface="Cambria Math"/>
                        </a:rPr>
                        <m:t>=</m:t>
                      </m:r>
                      <m:r>
                        <a:rPr lang="en-US" i="1">
                          <a:latin typeface="Cambria Math"/>
                        </a:rPr>
                        <m:t>𝑇𝑣</m:t>
                      </m:r>
                      <m:r>
                        <a:rPr lang="en-US">
                          <a:latin typeface="Cambria Math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>
                          <a:latin typeface="Cambria Math"/>
                        </a:rPr>
                        <m:t>IV</m:t>
                      </m:r>
                    </m:oMath>
                  </m:oMathPara>
                </a14:m>
                <a:endParaRPr lang="en-US" dirty="0" smtClean="0"/>
              </a:p>
              <a:p>
                <a:pPr algn="ctr"/>
                <a:endParaRPr lang="en-US" dirty="0"/>
              </a:p>
              <a:p>
                <a:pPr algn="ctr"/>
                <a14:m>
                  <m:oMathPara xmlns=""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𝐼</m:t>
                      </m:r>
                      <m:r>
                        <a:rPr lang="en-US" b="0" i="1" smtClean="0">
                          <a:latin typeface="Cambria Math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𝑚𝑔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/>
                                </a:rPr>
                                <m:t>3/2</m:t>
                              </m:r>
                            </m:sup>
                          </m:sSup>
                        </m:num>
                        <m:den>
                          <m:r>
                            <m:rPr>
                              <m:sty m:val="p"/>
                            </m:rPr>
                            <a:rPr lang="el-GR" b="0" i="1" smtClean="0">
                              <a:latin typeface="Cambria Math"/>
                            </a:rPr>
                            <m:t>η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4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𝑟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/>
                            </a:rPr>
                            <m:t>V</m:t>
                          </m:r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𝜋𝜌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851" y="1483955"/>
                <a:ext cx="2902689" cy="4363952"/>
              </a:xfrm>
              <a:prstGeom prst="rect">
                <a:avLst/>
              </a:prstGeom>
              <a:blipFill rotWithShape="1">
                <a:blip r:embed="rId4"/>
                <a:stretch>
                  <a:fillRect t="-6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/>
          <p:cNvSpPr/>
          <p:nvPr/>
        </p:nvSpPr>
        <p:spPr>
          <a:xfrm>
            <a:off x="1000078" y="5003332"/>
            <a:ext cx="2232837" cy="93566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/>
          <p:cNvSpPr/>
          <p:nvPr/>
        </p:nvSpPr>
        <p:spPr>
          <a:xfrm>
            <a:off x="6701170" y="1722474"/>
            <a:ext cx="271129" cy="372140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6767623" y="2094614"/>
            <a:ext cx="138223" cy="21265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4944997" y="2094614"/>
            <a:ext cx="3783475" cy="122987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6406115" y="2307265"/>
            <a:ext cx="861237" cy="9144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6677249" y="3224681"/>
            <a:ext cx="10633" cy="96756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6975409" y="3217064"/>
            <a:ext cx="11067" cy="100707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5765194" y="1386552"/>
            <a:ext cx="251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586412" y="4220277"/>
            <a:ext cx="480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I,V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6701170" y="2579799"/>
            <a:ext cx="251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 smtClean="0"/>
              <a:t>η</a:t>
            </a:r>
            <a:endParaRPr lang="en-US" dirty="0"/>
          </a:p>
        </p:txBody>
      </p:sp>
      <p:sp>
        <p:nvSpPr>
          <p:cNvPr id="22" name="Left Brace 21"/>
          <p:cNvSpPr/>
          <p:nvPr/>
        </p:nvSpPr>
        <p:spPr>
          <a:xfrm rot="5400000">
            <a:off x="5673044" y="992418"/>
            <a:ext cx="435641" cy="1891737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5241851" y="2307264"/>
            <a:ext cx="0" cy="90979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5890863" y="2314882"/>
            <a:ext cx="0" cy="90979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7630632" y="2314882"/>
            <a:ext cx="0" cy="90979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8185277" y="2314882"/>
            <a:ext cx="0" cy="90979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7767659" y="2577497"/>
                <a:ext cx="2513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=""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𝑣</m:t>
                      </m:r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7659" y="2577497"/>
                <a:ext cx="251339" cy="369332"/>
              </a:xfrm>
              <a:prstGeom prst="rect">
                <a:avLst/>
              </a:prstGeom>
              <a:blipFill rotWithShape="1">
                <a:blip r:embed="rId5"/>
                <a:stretch>
                  <a:fillRect r="-146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EDD45-3EDF-D44C-9060-240C8E0CE3AF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3458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"/>
          <p:cNvGrpSpPr/>
          <p:nvPr/>
        </p:nvGrpSpPr>
        <p:grpSpPr>
          <a:xfrm>
            <a:off x="0" y="1"/>
            <a:ext cx="9144000" cy="844012"/>
            <a:chOff x="0" y="1"/>
            <a:chExt cx="9144000" cy="844012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0" y="844013"/>
              <a:ext cx="9144000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Picture 5" descr="Screen Shot 2015-10-11 at 11.16.20 AM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"/>
              <a:ext cx="1151748" cy="844012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1151748" y="2283"/>
              <a:ext cx="7992252" cy="83210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11013" y="2283"/>
              <a:ext cx="832987" cy="832987"/>
            </a:xfrm>
            <a:prstGeom prst="rect">
              <a:avLst/>
            </a:prstGeom>
          </p:spPr>
        </p:pic>
      </p:grpSp>
      <p:sp>
        <p:nvSpPr>
          <p:cNvPr id="10" name="Rounded Rectangle 9"/>
          <p:cNvSpPr/>
          <p:nvPr/>
        </p:nvSpPr>
        <p:spPr>
          <a:xfrm>
            <a:off x="6773797" y="3687690"/>
            <a:ext cx="1368792" cy="980573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Flight Control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2356053" y="3687691"/>
            <a:ext cx="1000787" cy="99260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SLAM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4023301" y="3687690"/>
            <a:ext cx="1884221" cy="992605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Planning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4023301" y="2129602"/>
            <a:ext cx="1884221" cy="98659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Target Detection and Tracking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3356840" y="4010995"/>
            <a:ext cx="66646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3" idx="2"/>
            <a:endCxn id="12" idx="0"/>
          </p:cNvCxnSpPr>
          <p:nvPr/>
        </p:nvCxnSpPr>
        <p:spPr>
          <a:xfrm>
            <a:off x="4965412" y="3116192"/>
            <a:ext cx="0" cy="57149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12" idx="3"/>
            <a:endCxn id="10" idx="1"/>
          </p:cNvCxnSpPr>
          <p:nvPr/>
        </p:nvCxnSpPr>
        <p:spPr>
          <a:xfrm flipV="1">
            <a:off x="5907522" y="4177977"/>
            <a:ext cx="866275" cy="601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Rounded Rectangle 35"/>
          <p:cNvSpPr/>
          <p:nvPr/>
        </p:nvSpPr>
        <p:spPr>
          <a:xfrm>
            <a:off x="553472" y="3687691"/>
            <a:ext cx="1324592" cy="992604"/>
          </a:xfrm>
          <a:prstGeom prst="roundRect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Guidance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7" name="Rounded Rectangle 36"/>
          <p:cNvSpPr/>
          <p:nvPr/>
        </p:nvSpPr>
        <p:spPr>
          <a:xfrm>
            <a:off x="4485692" y="1251293"/>
            <a:ext cx="959439" cy="622611"/>
          </a:xfrm>
          <a:prstGeom prst="roundRect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FLiR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9" name="Elbow Connector 38"/>
          <p:cNvCxnSpPr/>
          <p:nvPr/>
        </p:nvCxnSpPr>
        <p:spPr>
          <a:xfrm rot="16200000" flipH="1">
            <a:off x="3090590" y="2818173"/>
            <a:ext cx="12700" cy="3749644"/>
          </a:xfrm>
          <a:prstGeom prst="bentConnector3">
            <a:avLst>
              <a:gd name="adj1" fmla="val 4736844"/>
            </a:avLst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Elbow Connector 39"/>
          <p:cNvCxnSpPr>
            <a:stCxn id="13" idx="1"/>
            <a:endCxn id="11" idx="0"/>
          </p:cNvCxnSpPr>
          <p:nvPr/>
        </p:nvCxnSpPr>
        <p:spPr>
          <a:xfrm rot="10800000" flipV="1">
            <a:off x="2856447" y="2622897"/>
            <a:ext cx="1166854" cy="1064794"/>
          </a:xfrm>
          <a:prstGeom prst="bentConnector2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1878064" y="4196693"/>
            <a:ext cx="477989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Elbow Connector 53"/>
          <p:cNvCxnSpPr>
            <a:stCxn id="10" idx="3"/>
          </p:cNvCxnSpPr>
          <p:nvPr/>
        </p:nvCxnSpPr>
        <p:spPr>
          <a:xfrm flipH="1" flipV="1">
            <a:off x="5907522" y="2887579"/>
            <a:ext cx="2235067" cy="1290398"/>
          </a:xfrm>
          <a:prstGeom prst="bentConnector3">
            <a:avLst>
              <a:gd name="adj1" fmla="val -10228"/>
            </a:avLst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37" idx="2"/>
            <a:endCxn id="13" idx="0"/>
          </p:cNvCxnSpPr>
          <p:nvPr/>
        </p:nvCxnSpPr>
        <p:spPr>
          <a:xfrm>
            <a:off x="4965412" y="1873904"/>
            <a:ext cx="0" cy="255698"/>
          </a:xfrm>
          <a:prstGeom prst="straightConnector1">
            <a:avLst/>
          </a:prstGeom>
          <a:ln>
            <a:solidFill>
              <a:srgbClr val="7030A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Rounded Rectangle 60"/>
          <p:cNvSpPr/>
          <p:nvPr/>
        </p:nvSpPr>
        <p:spPr>
          <a:xfrm>
            <a:off x="7062697" y="5113421"/>
            <a:ext cx="1206804" cy="770036"/>
          </a:xfrm>
          <a:prstGeom prst="round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RC Overrides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62" name="Straight Arrow Connector 61"/>
          <p:cNvCxnSpPr/>
          <p:nvPr/>
        </p:nvCxnSpPr>
        <p:spPr>
          <a:xfrm flipH="1" flipV="1">
            <a:off x="7662737" y="4668263"/>
            <a:ext cx="3362" cy="445158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prstDash val="lg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Elbow Connector 39"/>
          <p:cNvCxnSpPr>
            <a:stCxn id="13" idx="3"/>
            <a:endCxn id="69" idx="2"/>
          </p:cNvCxnSpPr>
          <p:nvPr/>
        </p:nvCxnSpPr>
        <p:spPr>
          <a:xfrm flipV="1">
            <a:off x="5907522" y="2021329"/>
            <a:ext cx="603402" cy="601568"/>
          </a:xfrm>
          <a:prstGeom prst="bentConnector2">
            <a:avLst/>
          </a:prstGeom>
          <a:ln>
            <a:solidFill>
              <a:schemeClr val="accent6">
                <a:lumMod val="50000"/>
              </a:schemeClr>
            </a:solidFill>
            <a:prstDash val="lg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9" name="Rounded Rectangle 68"/>
          <p:cNvSpPr/>
          <p:nvPr/>
        </p:nvSpPr>
        <p:spPr>
          <a:xfrm>
            <a:off x="5907522" y="1251293"/>
            <a:ext cx="1206804" cy="770036"/>
          </a:xfrm>
          <a:prstGeom prst="round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Ground Station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80" name="Elbow Connector 79"/>
          <p:cNvCxnSpPr>
            <a:stCxn id="11" idx="3"/>
            <a:endCxn id="10" idx="2"/>
          </p:cNvCxnSpPr>
          <p:nvPr/>
        </p:nvCxnSpPr>
        <p:spPr>
          <a:xfrm>
            <a:off x="3356840" y="4183993"/>
            <a:ext cx="4101353" cy="484270"/>
          </a:xfrm>
          <a:prstGeom prst="bentConnector4">
            <a:avLst>
              <a:gd name="adj1" fmla="val 5867"/>
              <a:gd name="adj2" fmla="val 174534"/>
            </a:avLst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Elbow Connector 39"/>
          <p:cNvCxnSpPr/>
          <p:nvPr/>
        </p:nvCxnSpPr>
        <p:spPr>
          <a:xfrm rot="5400000">
            <a:off x="5641180" y="2878376"/>
            <a:ext cx="1989663" cy="275572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50000"/>
              </a:schemeClr>
            </a:solidFill>
            <a:prstDash val="lgDas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/>
          <p:cNvCxnSpPr/>
          <p:nvPr/>
        </p:nvCxnSpPr>
        <p:spPr>
          <a:xfrm flipH="1">
            <a:off x="5907522" y="4010995"/>
            <a:ext cx="590702" cy="0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prstDash val="lg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-1" y="834387"/>
            <a:ext cx="40233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To Planning:</a:t>
            </a:r>
          </a:p>
          <a:p>
            <a:r>
              <a:rPr lang="en-US" sz="1600" dirty="0" smtClean="0"/>
              <a:t>Map (in </a:t>
            </a:r>
            <a:r>
              <a:rPr lang="en-US" sz="1600" dirty="0" err="1" smtClean="0"/>
              <a:t>octo</a:t>
            </a:r>
            <a:r>
              <a:rPr lang="en-US" sz="1600" dirty="0" smtClean="0"/>
              <a:t>-map representation) @ ~10 Hz</a:t>
            </a:r>
          </a:p>
          <a:p>
            <a:endParaRPr lang="en-US" sz="1600" dirty="0"/>
          </a:p>
        </p:txBody>
      </p:sp>
      <p:sp>
        <p:nvSpPr>
          <p:cNvPr id="32" name="Rectangle 31"/>
          <p:cNvSpPr/>
          <p:nvPr/>
        </p:nvSpPr>
        <p:spPr>
          <a:xfrm>
            <a:off x="2125362" y="3473641"/>
            <a:ext cx="1668162" cy="1408671"/>
          </a:xfrm>
          <a:prstGeom prst="rect">
            <a:avLst/>
          </a:prstGeom>
          <a:noFill/>
          <a:ln w="25400">
            <a:solidFill>
              <a:srgbClr val="C00000"/>
            </a:solidFill>
            <a:prstDash val="lg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-1" y="1507434"/>
            <a:ext cx="421365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To </a:t>
            </a:r>
            <a:r>
              <a:rPr lang="en-US" sz="1600" b="1" dirty="0" smtClean="0"/>
              <a:t>Planning and </a:t>
            </a:r>
            <a:r>
              <a:rPr lang="en-US" sz="1600" b="1" dirty="0" smtClean="0"/>
              <a:t>Flight </a:t>
            </a:r>
            <a:r>
              <a:rPr lang="en-US" sz="1600" b="1" dirty="0" smtClean="0"/>
              <a:t>Control:</a:t>
            </a:r>
            <a:endParaRPr lang="en-US" sz="1600" b="1" dirty="0" smtClean="0"/>
          </a:p>
          <a:p>
            <a:r>
              <a:rPr lang="en-US" sz="1600" dirty="0" smtClean="0"/>
              <a:t>Local NED @ ~10 </a:t>
            </a:r>
            <a:r>
              <a:rPr lang="en-US" sz="1600" dirty="0" smtClean="0"/>
              <a:t>Hz</a:t>
            </a:r>
          </a:p>
          <a:p>
            <a:endParaRPr lang="en-US" sz="1600" dirty="0"/>
          </a:p>
          <a:p>
            <a:r>
              <a:rPr lang="en-US" sz="1600" b="1" dirty="0" smtClean="0"/>
              <a:t>To Target D and T:</a:t>
            </a:r>
          </a:p>
          <a:p>
            <a:r>
              <a:rPr lang="en-US" sz="1600" dirty="0" smtClean="0"/>
              <a:t>Local NED @ ~10 Hz</a:t>
            </a:r>
          </a:p>
          <a:p>
            <a:r>
              <a:rPr lang="en-US" sz="1600" dirty="0" smtClean="0"/>
              <a:t>Depth Map @ ~20 Hz</a:t>
            </a:r>
            <a:endParaRPr lang="en-US" sz="1600" dirty="0" smtClean="0"/>
          </a:p>
        </p:txBody>
      </p:sp>
      <p:sp>
        <p:nvSpPr>
          <p:cNvPr id="35" name="TextBox 34"/>
          <p:cNvSpPr txBox="1"/>
          <p:nvPr/>
        </p:nvSpPr>
        <p:spPr>
          <a:xfrm>
            <a:off x="0" y="5574304"/>
            <a:ext cx="40233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From Guidance:</a:t>
            </a:r>
          </a:p>
          <a:p>
            <a:r>
              <a:rPr lang="en-US" sz="1600" dirty="0" smtClean="0"/>
              <a:t>See Guidance Slide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" y="6177527"/>
            <a:ext cx="44856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From Target D and T:</a:t>
            </a:r>
          </a:p>
          <a:p>
            <a:r>
              <a:rPr lang="en-US" sz="1600" dirty="0" smtClean="0"/>
              <a:t>Target position estimate in local NED @ &lt;8.6 Hz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1202040" y="188621"/>
            <a:ext cx="698323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err="1" smtClean="0">
                <a:solidFill>
                  <a:srgbClr val="FFFFFF"/>
                </a:solidFill>
                <a:latin typeface="Candara"/>
                <a:cs typeface="Candara"/>
              </a:rPr>
              <a:t>FlyNet</a:t>
            </a:r>
            <a:r>
              <a:rPr lang="en-US" sz="3000" dirty="0" smtClean="0">
                <a:solidFill>
                  <a:srgbClr val="FFFFFF"/>
                </a:solidFill>
                <a:latin typeface="Candara"/>
                <a:cs typeface="Candara"/>
              </a:rPr>
              <a:t>: System Block Diagram</a:t>
            </a:r>
            <a:endParaRPr lang="en-US" sz="3000" dirty="0">
              <a:solidFill>
                <a:srgbClr val="FFFFFF"/>
              </a:solidFill>
              <a:latin typeface="Candara"/>
              <a:cs typeface="Candara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EDD45-3EDF-D44C-9060-240C8E0CE3A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7076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3523</TotalTime>
  <Words>2684</Words>
  <Application>Microsoft Macintosh PowerPoint</Application>
  <PresentationFormat>On-screen Show (4:3)</PresentationFormat>
  <Paragraphs>852</Paragraphs>
  <Slides>88</Slides>
  <Notes>5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88</vt:i4>
      </vt:variant>
    </vt:vector>
  </HeadingPairs>
  <TitlesOfParts>
    <vt:vector size="90" baseType="lpstr">
      <vt:lpstr>Office Theme</vt:lpstr>
      <vt:lpstr>Equation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Drew Ellison</dc:creator>
  <cp:lastModifiedBy>Drew Ellison</cp:lastModifiedBy>
  <cp:revision>116</cp:revision>
  <dcterms:created xsi:type="dcterms:W3CDTF">2015-10-11T18:51:34Z</dcterms:created>
  <dcterms:modified xsi:type="dcterms:W3CDTF">2015-10-20T04:10:18Z</dcterms:modified>
</cp:coreProperties>
</file>